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8" r:id="rId3"/>
    <p:sldId id="368" r:id="rId4"/>
    <p:sldId id="369" r:id="rId5"/>
    <p:sldId id="439" r:id="rId6"/>
    <p:sldId id="440" r:id="rId7"/>
    <p:sldId id="441" r:id="rId8"/>
    <p:sldId id="406" r:id="rId9"/>
    <p:sldId id="430" r:id="rId10"/>
    <p:sldId id="454" r:id="rId11"/>
    <p:sldId id="442" r:id="rId12"/>
    <p:sldId id="431" r:id="rId13"/>
    <p:sldId id="432" r:id="rId14"/>
    <p:sldId id="370" r:id="rId15"/>
    <p:sldId id="455" r:id="rId16"/>
    <p:sldId id="443" r:id="rId17"/>
    <p:sldId id="456" r:id="rId18"/>
    <p:sldId id="444" r:id="rId19"/>
    <p:sldId id="457" r:id="rId20"/>
    <p:sldId id="407" r:id="rId21"/>
    <p:sldId id="371" r:id="rId22"/>
    <p:sldId id="373" r:id="rId23"/>
    <p:sldId id="458" r:id="rId24"/>
    <p:sldId id="445" r:id="rId25"/>
    <p:sldId id="459" r:id="rId26"/>
    <p:sldId id="408" r:id="rId27"/>
    <p:sldId id="409" r:id="rId28"/>
    <p:sldId id="462" r:id="rId29"/>
    <p:sldId id="446" r:id="rId30"/>
    <p:sldId id="412" r:id="rId31"/>
    <p:sldId id="433" r:id="rId32"/>
    <p:sldId id="413" r:id="rId33"/>
    <p:sldId id="435" r:id="rId34"/>
    <p:sldId id="414" r:id="rId35"/>
    <p:sldId id="460" r:id="rId36"/>
    <p:sldId id="384" r:id="rId37"/>
    <p:sldId id="437" r:id="rId38"/>
    <p:sldId id="449" r:id="rId39"/>
    <p:sldId id="415" r:id="rId40"/>
    <p:sldId id="450" r:id="rId41"/>
    <p:sldId id="416" r:id="rId42"/>
    <p:sldId id="453" r:id="rId43"/>
    <p:sldId id="461" r:id="rId44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01" d="100"/>
          <a:sy n="101" d="100"/>
        </p:scale>
        <p:origin x="96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5.wmf"/><Relationship Id="rId1" Type="http://schemas.openxmlformats.org/officeDocument/2006/relationships/image" Target="../media/image4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3.wmf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0.png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4.png"/><Relationship Id="rId4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hu-HU" altLang="hu-HU" sz="4000" dirty="0" err="1" smtClean="0"/>
              <a:t>Support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Vector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Machines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University </a:t>
            </a:r>
            <a:r>
              <a:rPr lang="hu-HU" altLang="hu-HU" sz="2000" dirty="0"/>
              <a:t>of Szeged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Institute of </a:t>
            </a:r>
            <a:r>
              <a:rPr lang="hu-HU" altLang="hu-HU" sz="2000" dirty="0" err="1"/>
              <a:t>Informatics</a:t>
            </a: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2023 / </a:t>
            </a:r>
            <a:r>
              <a:rPr lang="hu-HU" altLang="hu-HU" sz="2000" dirty="0" err="1"/>
              <a:t>Apr</a:t>
            </a:r>
            <a:r>
              <a:rPr lang="hu-HU" altLang="hu-HU" sz="2000" dirty="0"/>
              <a:t> / </a:t>
            </a:r>
            <a:r>
              <a:rPr lang="hu-HU" altLang="hu-HU" sz="2000" dirty="0" smtClean="0"/>
              <a:t>20</a:t>
            </a:r>
            <a:endParaRPr lang="en-US" alt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80" y="3992612"/>
            <a:ext cx="3358618" cy="215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the margin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 smtClean="0"/>
              <a:t>To </a:t>
            </a:r>
            <a:r>
              <a:rPr lang="en-US" sz="2800" dirty="0"/>
              <a:t>make the largest margin </a:t>
            </a:r>
            <a:r>
              <a:rPr lang="en-US" sz="2800" dirty="0" err="1"/>
              <a:t>hyperplane</a:t>
            </a:r>
            <a:r>
              <a:rPr lang="en-US" sz="2800" dirty="0"/>
              <a:t> unique, we also </a:t>
            </a:r>
            <a:r>
              <a:rPr lang="en-US" sz="2800" dirty="0" smtClean="0"/>
              <a:t>require                 .                         to hold </a:t>
            </a:r>
            <a:r>
              <a:rPr lang="en-US" sz="2800" dirty="0" smtClean="0"/>
              <a:t>for any support vector</a:t>
            </a:r>
            <a:r>
              <a:rPr lang="hu-HU" sz="2800" dirty="0" smtClean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 smtClean="0"/>
          </a:p>
          <a:p>
            <a:r>
              <a:rPr lang="en-US" sz="2800" dirty="0" smtClean="0"/>
              <a:t>With </a:t>
            </a:r>
            <a:r>
              <a:rPr lang="en-US" sz="2800" dirty="0"/>
              <a:t>this </a:t>
            </a:r>
            <a:r>
              <a:rPr lang="en-US" sz="2800" dirty="0" smtClean="0"/>
              <a:t>restriction, </a:t>
            </a:r>
            <a:r>
              <a:rPr lang="en-US" sz="2800" dirty="0"/>
              <a:t>for all the support </a:t>
            </a:r>
            <a:r>
              <a:rPr lang="en-US" sz="2800" dirty="0" smtClean="0"/>
              <a:t>vectors:</a:t>
            </a:r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r>
              <a:rPr lang="en-US" sz="2800" dirty="0" smtClean="0"/>
              <a:t>And the size of the margin is</a:t>
            </a:r>
            <a:r>
              <a:rPr lang="hu-HU" sz="2800" dirty="0" smtClean="0"/>
              <a:t>:</a:t>
            </a:r>
            <a:endParaRPr lang="hu-HU" sz="2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71142"/>
              </p:ext>
            </p:extLst>
          </p:nvPr>
        </p:nvGraphicFramePr>
        <p:xfrm>
          <a:off x="5159896" y="4359605"/>
          <a:ext cx="10747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3" name="Equation" r:id="rId3" imgW="545760" imgH="444240" progId="Equation.3">
                  <p:embed/>
                </p:oleObj>
              </mc:Choice>
              <mc:Fallback>
                <p:oleObj name="Equation" r:id="rId3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6" y="4359605"/>
                        <a:ext cx="1074737" cy="939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73719"/>
              </p:ext>
            </p:extLst>
          </p:nvPr>
        </p:nvGraphicFramePr>
        <p:xfrm>
          <a:off x="1631504" y="1703464"/>
          <a:ext cx="1798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4" name="Equation" r:id="rId5" imgW="914400" imgH="279360" progId="Equation.3">
                  <p:embed/>
                </p:oleObj>
              </mc:Choice>
              <mc:Fallback>
                <p:oleObj name="Equation" r:id="rId5" imgW="914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703464"/>
                        <a:ext cx="179863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158028"/>
              </p:ext>
            </p:extLst>
          </p:nvPr>
        </p:nvGraphicFramePr>
        <p:xfrm>
          <a:off x="3287688" y="2780928"/>
          <a:ext cx="20986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5" name="Equation" r:id="rId7" imgW="1066680" imgH="507960" progId="Equation.3">
                  <p:embed/>
                </p:oleObj>
              </mc:Choice>
              <mc:Fallback>
                <p:oleObj name="Equation" r:id="rId7" imgW="106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2780928"/>
                        <a:ext cx="20986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00" y="2820929"/>
            <a:ext cx="3830216" cy="346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the margin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358608" cy="4525963"/>
          </a:xfrm>
        </p:spPr>
        <p:txBody>
          <a:bodyPr/>
          <a:lstStyle/>
          <a:p>
            <a:r>
              <a:rPr lang="en-US" sz="2800" dirty="0" smtClean="0"/>
              <a:t>So we want to maximize the margin:</a:t>
            </a:r>
          </a:p>
          <a:p>
            <a:endParaRPr lang="hu-HU" sz="2800" dirty="0"/>
          </a:p>
          <a:p>
            <a:r>
              <a:rPr lang="en-US" sz="2800" dirty="0" smtClean="0"/>
              <a:t>So that all the samples are correctly classified and fall outside the margin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en-US" sz="2800" dirty="0" smtClean="0"/>
              <a:t>Similarly to the normalization step used for linear classifiers, we want to multiply the inequalities for the negative class by -1</a:t>
            </a:r>
            <a:endParaRPr lang="hu-HU" sz="2800" dirty="0"/>
          </a:p>
          <a:p>
            <a:pPr lvl="1"/>
            <a:r>
              <a:rPr lang="en-US" sz="2400" dirty="0" smtClean="0"/>
              <a:t>For this, we introduce the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en-US" sz="2400" dirty="0" smtClean="0"/>
              <a:t>variables</a:t>
            </a:r>
            <a:r>
              <a:rPr lang="hu-HU" sz="2400" dirty="0" smtClean="0"/>
              <a:t>:</a:t>
            </a:r>
            <a:endParaRPr lang="hu-HU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00" y="2820929"/>
            <a:ext cx="3830216" cy="346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32747"/>
              </p:ext>
            </p:extLst>
          </p:nvPr>
        </p:nvGraphicFramePr>
        <p:xfrm>
          <a:off x="6998791" y="1268760"/>
          <a:ext cx="10747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0" name="Equation" r:id="rId4" imgW="545760" imgH="444240" progId="Equation.3">
                  <p:embed/>
                </p:oleObj>
              </mc:Choice>
              <mc:Fallback>
                <p:oleObj name="Equation" r:id="rId4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791" y="1268760"/>
                        <a:ext cx="1074737" cy="939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5" y="3214240"/>
            <a:ext cx="6008277" cy="79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47" y="5909696"/>
            <a:ext cx="4509324" cy="6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83813"/>
              </p:ext>
            </p:extLst>
          </p:nvPr>
        </p:nvGraphicFramePr>
        <p:xfrm>
          <a:off x="8760296" y="1202085"/>
          <a:ext cx="20986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1" name="Equation" r:id="rId8" imgW="1066680" imgH="507960" progId="Equation.3">
                  <p:embed/>
                </p:oleObj>
              </mc:Choice>
              <mc:Fallback>
                <p:oleObj name="Equation" r:id="rId8" imgW="106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1202085"/>
                        <a:ext cx="2098675" cy="1073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Maximizing the margin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/>
              <a:t>We will maximize the margin by </a:t>
            </a:r>
            <a:r>
              <a:rPr lang="en-US" sz="2800" b="1" dirty="0"/>
              <a:t>minimizing </a:t>
            </a:r>
            <a:r>
              <a:rPr lang="en-US" sz="2800" dirty="0"/>
              <a:t>its </a:t>
            </a:r>
            <a:r>
              <a:rPr lang="en-US" sz="2800" b="1" dirty="0"/>
              <a:t>reciprocal</a:t>
            </a:r>
          </a:p>
          <a:p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constraint</a:t>
            </a:r>
            <a:r>
              <a:rPr lang="hu-HU" sz="2800" dirty="0" smtClean="0"/>
              <a:t>: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J(w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en-US" sz="2800" dirty="0" smtClean="0"/>
              <a:t>is a quadratic function</a:t>
            </a:r>
            <a:r>
              <a:rPr lang="hu-HU" sz="2800" dirty="0" smtClean="0"/>
              <a:t>, </a:t>
            </a:r>
            <a:r>
              <a:rPr lang="en-US" sz="2800" dirty="0" smtClean="0"/>
              <a:t>so it has a single global minimum</a:t>
            </a:r>
            <a:endParaRPr lang="hu-HU" sz="28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optimization should be solved with satisfying linear constraints </a:t>
            </a:r>
          </a:p>
          <a:p>
            <a:pPr lvl="1"/>
            <a:r>
              <a:rPr lang="en-US" sz="2400" dirty="0"/>
              <a:t>This altogether leads to a quadratic programming </a:t>
            </a:r>
            <a:r>
              <a:rPr lang="en-US" sz="2400" dirty="0" smtClean="0"/>
              <a:t>task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According </a:t>
            </a:r>
            <a:r>
              <a:rPr lang="en-US" sz="2800" dirty="0"/>
              <a:t>to the Kuhn-Tucker theorem, the problem is equivalent </a:t>
            </a:r>
            <a:r>
              <a:rPr lang="en-US" sz="2800" dirty="0" smtClean="0"/>
              <a:t>to</a:t>
            </a:r>
            <a:endParaRPr lang="hu-HU" sz="2800" dirty="0"/>
          </a:p>
          <a:p>
            <a:pPr lvl="1"/>
            <a:r>
              <a:rPr lang="hu-HU" sz="2400" dirty="0" smtClean="0"/>
              <a:t> 							</a:t>
            </a:r>
            <a:r>
              <a:rPr lang="hu-HU" sz="2400" dirty="0" smtClean="0"/>
              <a:t>…</a:t>
            </a:r>
            <a:r>
              <a:rPr lang="en-US" sz="2400" dirty="0" smtClean="0"/>
              <a:t>where</a:t>
            </a:r>
            <a:r>
              <a:rPr lang="hu-HU" sz="2400" dirty="0" smtClean="0"/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en-US" sz="2400" dirty="0" smtClean="0"/>
              <a:t>are new variables</a:t>
            </a:r>
            <a:endParaRPr lang="hu-HU" sz="2400" dirty="0" smtClean="0"/>
          </a:p>
          <a:p>
            <a:pPr lvl="1"/>
            <a:r>
              <a:rPr lang="hu-HU" sz="2400" dirty="0" smtClean="0"/>
              <a:t> 							    </a:t>
            </a:r>
            <a:r>
              <a:rPr lang="hu-HU" sz="2400" dirty="0" smtClean="0"/>
              <a:t>(</a:t>
            </a:r>
            <a:r>
              <a:rPr lang="en-US" sz="2400" dirty="0" smtClean="0"/>
              <a:t>one for each example</a:t>
            </a:r>
            <a:r>
              <a:rPr lang="hu-HU" sz="2400" dirty="0" smtClean="0"/>
              <a:t>)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7" y="4653136"/>
            <a:ext cx="58782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2471"/>
              </p:ext>
            </p:extLst>
          </p:nvPr>
        </p:nvGraphicFramePr>
        <p:xfrm>
          <a:off x="10416480" y="1124744"/>
          <a:ext cx="16986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9" name="Equation" r:id="rId4" imgW="863280" imgH="393480" progId="Equation.3">
                  <p:embed/>
                </p:oleObj>
              </mc:Choice>
              <mc:Fallback>
                <p:oleObj name="Equation" r:id="rId4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6480" y="1124744"/>
                        <a:ext cx="1698625" cy="8334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Maximizing the margin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8308"/>
            <a:ext cx="11247040" cy="4536416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can also be written as</a:t>
            </a:r>
            <a:r>
              <a:rPr lang="hu-HU" sz="2800" dirty="0" smtClean="0">
                <a:cs typeface="Times New Roman" panose="02020603050405020304" pitchFamily="18" charset="0"/>
              </a:rPr>
              <a:t>:</a:t>
            </a:r>
            <a:endParaRPr lang="hu-HU" sz="2800" dirty="0" smtClean="0">
              <a:cs typeface="Times New Roman" panose="02020603050405020304" pitchFamily="18" charset="0"/>
            </a:endParaRPr>
          </a:p>
          <a:p>
            <a:endParaRPr lang="hu-HU" sz="2800" dirty="0" smtClean="0">
              <a:cs typeface="Times New Roman" panose="02020603050405020304" pitchFamily="18" charset="0"/>
            </a:endParaRPr>
          </a:p>
          <a:p>
            <a:pPr lvl="2"/>
            <a:endParaRPr lang="hu-HU" sz="2000" dirty="0" smtClean="0">
              <a:cs typeface="Times New Roman" panose="02020603050405020304" pitchFamily="18" charset="0"/>
            </a:endParaRPr>
          </a:p>
          <a:p>
            <a:r>
              <a:rPr lang="hu-HU" sz="2800" dirty="0" smtClean="0"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cs typeface="Times New Roman" panose="02020603050405020304" pitchFamily="18" charset="0"/>
              </a:rPr>
              <a:t>where</a:t>
            </a:r>
            <a:r>
              <a:rPr lang="hu-HU" sz="2800" dirty="0" smtClean="0"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is an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nxn</a:t>
            </a:r>
            <a:r>
              <a:rPr lang="hu-HU" sz="2800" dirty="0" smtClean="0">
                <a:cs typeface="Times New Roman" panose="02020603050405020304" pitchFamily="18" charset="0"/>
              </a:rPr>
              <a:t> m</a:t>
            </a:r>
            <a:r>
              <a:rPr lang="en-US" sz="2800" dirty="0" smtClean="0">
                <a:cs typeface="Times New Roman" panose="02020603050405020304" pitchFamily="18" charset="0"/>
              </a:rPr>
              <a:t>a</a:t>
            </a:r>
            <a:r>
              <a:rPr lang="hu-HU" sz="2800" dirty="0" err="1" smtClean="0">
                <a:cs typeface="Times New Roman" panose="02020603050405020304" pitchFamily="18" charset="0"/>
              </a:rPr>
              <a:t>trix</a:t>
            </a:r>
            <a:r>
              <a:rPr lang="hu-HU" sz="2800" dirty="0" smtClean="0"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cs typeface="Times New Roman" panose="02020603050405020304" pitchFamily="18" charset="0"/>
              </a:rPr>
              <a:t>and</a:t>
            </a:r>
            <a:r>
              <a:rPr lang="hu-HU" sz="2800" dirty="0" smtClean="0"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z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/>
              <a:t>can be optimized by quadratic programming</a:t>
            </a:r>
            <a:endParaRPr lang="hu-HU" sz="2800" dirty="0" smtClean="0"/>
          </a:p>
          <a:p>
            <a:r>
              <a:rPr lang="en-US" sz="2800" dirty="0" smtClean="0"/>
              <a:t>Let’s suppose we found the optimal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  <a:p>
            <a:r>
              <a:rPr lang="en-US" sz="2800" dirty="0" smtClean="0"/>
              <a:t>Then, for each training sample, either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800" dirty="0"/>
              <a:t> ,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or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800" dirty="0"/>
          </a:p>
          <a:p>
            <a:r>
              <a:rPr lang="en-US" sz="2800" dirty="0" smtClean="0"/>
              <a:t>The samples with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dirty="0" smtClean="0"/>
              <a:t>will be the support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vectors!</a:t>
            </a:r>
            <a:endParaRPr lang="en-US" sz="28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57" y="1258307"/>
            <a:ext cx="58782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772816"/>
            <a:ext cx="30956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64" y="3789039"/>
            <a:ext cx="3185192" cy="28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Maximizing the margin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We can calculate 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dirty="0" smtClean="0"/>
              <a:t> </a:t>
            </a:r>
            <a:r>
              <a:rPr lang="en-US" sz="2800" dirty="0" smtClean="0"/>
              <a:t>weight vector as</a:t>
            </a:r>
            <a:r>
              <a:rPr lang="hu-HU" sz="2800" dirty="0" smtClean="0"/>
              <a:t>:</a:t>
            </a:r>
            <a:endParaRPr lang="hu-HU" sz="2800" dirty="0"/>
          </a:p>
          <a:p>
            <a:pPr lvl="3"/>
            <a:endParaRPr lang="hu-HU" sz="1600" dirty="0"/>
          </a:p>
          <a:p>
            <a:r>
              <a:rPr lang="en-US" sz="2800" dirty="0" smtClean="0"/>
              <a:t>…and we can obtain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/>
              <a:t> </a:t>
            </a:r>
            <a:r>
              <a:rPr lang="en-US" sz="2800" dirty="0" smtClean="0"/>
              <a:t>by taking</a:t>
            </a:r>
            <a:r>
              <a:rPr lang="hu-HU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any support vector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/>
              <a:t>for which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hu-HU" sz="2800" dirty="0"/>
              <a:t>:</a:t>
            </a:r>
          </a:p>
          <a:p>
            <a:r>
              <a:rPr lang="en-US" sz="2800" dirty="0" smtClean="0"/>
              <a:t>The final discriminant function will be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given as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where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dirty="0" smtClean="0"/>
              <a:t> </a:t>
            </a:r>
            <a:r>
              <a:rPr lang="en-US" sz="2400" dirty="0" smtClean="0"/>
              <a:t>is the set of support vectors</a:t>
            </a:r>
            <a:endParaRPr lang="hu-HU" sz="2400" dirty="0"/>
          </a:p>
          <a:p>
            <a:r>
              <a:rPr lang="en-US" sz="2800" dirty="0" smtClean="0"/>
              <a:t>Notice </a:t>
            </a:r>
            <a:r>
              <a:rPr lang="en-US" sz="2800" dirty="0"/>
              <a:t>that the discriminant function depends only on the support vectors, and it is independent of all the other training samples!</a:t>
            </a:r>
          </a:p>
          <a:p>
            <a:pPr lvl="1"/>
            <a:r>
              <a:rPr lang="en-US" sz="2400" dirty="0" smtClean="0"/>
              <a:t>Since for those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/>
              <a:t> </a:t>
            </a:r>
            <a:r>
              <a:rPr lang="en-US" sz="2400" dirty="0" smtClean="0"/>
              <a:t>holds</a:t>
            </a:r>
            <a:endParaRPr lang="hu-HU" sz="24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7998"/>
              </p:ext>
            </p:extLst>
          </p:nvPr>
        </p:nvGraphicFramePr>
        <p:xfrm>
          <a:off x="7824192" y="1148040"/>
          <a:ext cx="17240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0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1148040"/>
                        <a:ext cx="1724025" cy="9112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534230"/>
              </p:ext>
            </p:extLst>
          </p:nvPr>
        </p:nvGraphicFramePr>
        <p:xfrm>
          <a:off x="7824809" y="2180628"/>
          <a:ext cx="18732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1" name="Equation" r:id="rId5" imgW="952200" imgH="431640" progId="Equation.3">
                  <p:embed/>
                </p:oleObj>
              </mc:Choice>
              <mc:Fallback>
                <p:oleObj name="Equation" r:id="rId5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809" y="2180628"/>
                        <a:ext cx="1873250" cy="9112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8050"/>
              </p:ext>
            </p:extLst>
          </p:nvPr>
        </p:nvGraphicFramePr>
        <p:xfrm>
          <a:off x="7824192" y="2998904"/>
          <a:ext cx="32226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2" name="Equation" r:id="rId7" imgW="1638000" imgH="533160" progId="Equation.3">
                  <p:embed/>
                </p:oleObj>
              </mc:Choice>
              <mc:Fallback>
                <p:oleObj name="Equation" r:id="rId7" imgW="1638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2998904"/>
                        <a:ext cx="3222625" cy="112553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Maximizing the </a:t>
            </a:r>
            <a:r>
              <a:rPr lang="en-US" altLang="hu-HU" dirty="0" smtClean="0">
                <a:solidFill>
                  <a:schemeClr val="tx1"/>
                </a:solidFill>
              </a:rPr>
              <a:t>margin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So the discriminant function is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where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dirty="0" smtClean="0"/>
              <a:t> </a:t>
            </a:r>
            <a:r>
              <a:rPr lang="en-US" sz="2400" dirty="0" smtClean="0"/>
              <a:t>is the set of the support vectors</a:t>
            </a:r>
            <a:endParaRPr lang="hu-HU" sz="2400" dirty="0"/>
          </a:p>
          <a:p>
            <a:r>
              <a:rPr lang="en-US" sz="2800" dirty="0" smtClean="0"/>
              <a:t>And the </a:t>
            </a:r>
            <a:r>
              <a:rPr lang="en-US" sz="2800" dirty="0"/>
              <a:t>discriminant function depends only on the support vectors, </a:t>
            </a:r>
            <a:r>
              <a:rPr lang="en-US" sz="2800" dirty="0" smtClean="0"/>
              <a:t>while it </a:t>
            </a:r>
            <a:r>
              <a:rPr lang="en-US" sz="2800" dirty="0"/>
              <a:t>is independent of all the other training samples</a:t>
            </a:r>
          </a:p>
          <a:p>
            <a:r>
              <a:rPr lang="en-US" sz="2800" dirty="0"/>
              <a:t>Unfortunately, the number of support vectors usually increases linearly with the number of training </a:t>
            </a:r>
            <a:r>
              <a:rPr lang="en-US" sz="2800" dirty="0" smtClean="0"/>
              <a:t>samples</a:t>
            </a:r>
          </a:p>
          <a:p>
            <a:pPr lvl="1"/>
            <a:r>
              <a:rPr lang="en-US" sz="2400" dirty="0" smtClean="0"/>
              <a:t>So even evaluating the model will be slow</a:t>
            </a:r>
            <a:r>
              <a:rPr lang="hu-HU" sz="2400" dirty="0" smtClean="0"/>
              <a:t> (</a:t>
            </a:r>
            <a:r>
              <a:rPr lang="en-US" sz="2400" dirty="0" smtClean="0"/>
              <a:t>although in theory w can be calculated up front, we will see later why is it not viable)</a:t>
            </a:r>
            <a:endParaRPr lang="en-US" sz="2400" dirty="0"/>
          </a:p>
          <a:p>
            <a:r>
              <a:rPr lang="en-US" sz="2800" dirty="0"/>
              <a:t>Training SVMs is </a:t>
            </a:r>
            <a:r>
              <a:rPr lang="en-US" sz="2800" dirty="0" smtClean="0"/>
              <a:t>slow as well</a:t>
            </a:r>
          </a:p>
          <a:p>
            <a:pPr lvl="1"/>
            <a:r>
              <a:rPr lang="en-US" sz="2400" dirty="0" smtClean="0"/>
              <a:t>Requires </a:t>
            </a:r>
            <a:r>
              <a:rPr lang="en-US" sz="2400" dirty="0"/>
              <a:t>operations with the </a:t>
            </a:r>
            <a:r>
              <a:rPr lang="en-US" sz="2400" dirty="0" smtClean="0"/>
              <a:t>matrix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 of size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nxn</a:t>
            </a:r>
            <a:endParaRPr lang="en-US" sz="2400" dirty="0"/>
          </a:p>
          <a:p>
            <a:pPr lvl="1"/>
            <a:r>
              <a:rPr lang="en-US" sz="2400" dirty="0" smtClean="0"/>
              <a:t>Lots </a:t>
            </a:r>
            <a:r>
              <a:rPr lang="en-US" sz="2400" dirty="0"/>
              <a:t>of efforts have been made to reduce the training time of </a:t>
            </a:r>
            <a:r>
              <a:rPr lang="en-US" sz="2400" dirty="0" smtClean="0"/>
              <a:t>SVMs</a:t>
            </a:r>
            <a:endParaRPr lang="en-US" sz="2400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70269"/>
              </p:ext>
            </p:extLst>
          </p:nvPr>
        </p:nvGraphicFramePr>
        <p:xfrm>
          <a:off x="7824192" y="1259632"/>
          <a:ext cx="32226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" name="Equation" r:id="rId3" imgW="1638000" imgH="533160" progId="Equation.3">
                  <p:embed/>
                </p:oleObj>
              </mc:Choice>
              <mc:Fallback>
                <p:oleObj name="Equation" r:id="rId3" imgW="1638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1259632"/>
                        <a:ext cx="3222625" cy="112553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0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SVMs – linearly non-separable case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/>
              <a:t>Most real-life tasks </a:t>
            </a:r>
            <a:r>
              <a:rPr lang="en-US" sz="2800" dirty="0" smtClean="0"/>
              <a:t>are obviously </a:t>
            </a:r>
            <a:r>
              <a:rPr lang="en-US" sz="2800" dirty="0"/>
              <a:t>linearly </a:t>
            </a:r>
            <a:r>
              <a:rPr lang="en-US" sz="2800" dirty="0" smtClean="0"/>
              <a:t>non-separable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we still apply SVMs in this case?</a:t>
            </a:r>
          </a:p>
          <a:p>
            <a:pPr lvl="1"/>
            <a:r>
              <a:rPr lang="en-US" sz="2400" dirty="0"/>
              <a:t>Yes, but will have to allow samples to fall on the wrong side</a:t>
            </a:r>
          </a:p>
          <a:p>
            <a:pPr lvl="1"/>
            <a:r>
              <a:rPr lang="en-US" sz="2400" dirty="0" smtClean="0"/>
              <a:t>We will punish </a:t>
            </a:r>
            <a:r>
              <a:rPr lang="en-US" sz="2400" dirty="0"/>
              <a:t>these samples during optimization</a:t>
            </a:r>
          </a:p>
          <a:p>
            <a:r>
              <a:rPr lang="en-US" sz="2800" dirty="0"/>
              <a:t>For this </a:t>
            </a:r>
            <a:r>
              <a:rPr lang="en-US" sz="2800" dirty="0" smtClean="0"/>
              <a:t>we </a:t>
            </a:r>
            <a:r>
              <a:rPr lang="en-US" sz="2800" dirty="0"/>
              <a:t>introduce the variables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l-G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ξ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(one for each training sample)</a:t>
            </a:r>
          </a:p>
          <a:p>
            <a:pPr lvl="1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dirty="0"/>
              <a:t> </a:t>
            </a:r>
            <a:r>
              <a:rPr lang="en-US" sz="2400" dirty="0" smtClean="0"/>
              <a:t>will be the punishment of the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hu-HU" sz="2400" dirty="0" smtClean="0"/>
              <a:t> </a:t>
            </a:r>
            <a:r>
              <a:rPr lang="en-US" sz="2400" dirty="0" smtClean="0"/>
              <a:t>sample</a:t>
            </a:r>
            <a:endParaRPr lang="hu-HU" sz="2400" i="1" dirty="0"/>
          </a:p>
          <a:p>
            <a:pPr lvl="1"/>
            <a:r>
              <a:rPr lang="en-US" sz="2400" dirty="0" smtClean="0"/>
              <a:t>The value of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dirty="0"/>
              <a:t> </a:t>
            </a:r>
            <a:r>
              <a:rPr lang="en-US" sz="2400" dirty="0" smtClean="0"/>
              <a:t>will depend on the distance of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en-US" sz="2400" dirty="0" smtClean="0"/>
              <a:t>and the margin</a:t>
            </a:r>
            <a:endParaRPr lang="hu-H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212976"/>
            <a:ext cx="35299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SVMs – linearly non-separable case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We introduced variables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l-G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ξ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/>
              <a:t> </a:t>
            </a:r>
            <a:r>
              <a:rPr lang="hu-HU" sz="2800" dirty="0" smtClean="0"/>
              <a:t>(</a:t>
            </a:r>
            <a:r>
              <a:rPr lang="en-US" sz="2800" dirty="0" smtClean="0"/>
              <a:t>one for each training sample</a:t>
            </a:r>
            <a:r>
              <a:rPr lang="hu-HU" sz="2800" dirty="0" smtClean="0"/>
              <a:t>)</a:t>
            </a:r>
            <a:endParaRPr lang="hu-HU" sz="2800" dirty="0"/>
          </a:p>
          <a:p>
            <a:pPr lvl="1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dirty="0"/>
              <a:t> </a:t>
            </a:r>
            <a:r>
              <a:rPr lang="en-US" sz="2400" dirty="0" smtClean="0"/>
              <a:t>is the </a:t>
            </a:r>
            <a:r>
              <a:rPr lang="en-US" sz="2400" dirty="0"/>
              <a:t>punishment of the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hu-HU" sz="2400" dirty="0"/>
              <a:t> </a:t>
            </a:r>
            <a:r>
              <a:rPr lang="en-US" sz="2400" dirty="0"/>
              <a:t>sample</a:t>
            </a:r>
            <a:endParaRPr lang="hu-HU" sz="2400" i="1" dirty="0"/>
          </a:p>
          <a:p>
            <a:pPr lvl="1"/>
            <a:r>
              <a:rPr lang="en-US" sz="2400" dirty="0"/>
              <a:t>The value of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dirty="0"/>
              <a:t> </a:t>
            </a:r>
            <a:r>
              <a:rPr lang="en-US" sz="2400" dirty="0" smtClean="0"/>
              <a:t>depends </a:t>
            </a:r>
            <a:r>
              <a:rPr lang="en-US" sz="2400" dirty="0"/>
              <a:t>on the distance </a:t>
            </a:r>
            <a:r>
              <a:rPr lang="en-US" sz="2400" dirty="0" smtClean="0"/>
              <a:t>of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en-US" sz="2400" dirty="0"/>
              <a:t>and the margin</a:t>
            </a:r>
            <a:endParaRPr lang="hu-HU" sz="2400" dirty="0"/>
          </a:p>
          <a:p>
            <a:pPr lvl="1"/>
            <a:r>
              <a:rPr lang="en-US" sz="2400" dirty="0" smtClean="0"/>
              <a:t>We use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dirty="0" smtClean="0"/>
              <a:t> </a:t>
            </a:r>
            <a:r>
              <a:rPr lang="en-US" sz="2400" dirty="0" smtClean="0"/>
              <a:t>for samples that are on the right side, and are also outside the margin</a:t>
            </a:r>
            <a:endParaRPr lang="hu-HU" sz="2400" dirty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dirty="0" smtClean="0"/>
              <a:t> </a:t>
            </a:r>
            <a:r>
              <a:rPr lang="en-US" sz="2400" dirty="0"/>
              <a:t>means that the sample is on the </a:t>
            </a:r>
            <a:br>
              <a:rPr lang="en-US" sz="2400" dirty="0"/>
            </a:br>
            <a:r>
              <a:rPr lang="en-US" sz="2400" dirty="0"/>
              <a:t>right side, but within the margin</a:t>
            </a:r>
          </a:p>
          <a:p>
            <a:pPr lvl="1"/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dirty="0" smtClean="0"/>
              <a:t> </a:t>
            </a:r>
            <a:r>
              <a:rPr lang="en-US" sz="2400" dirty="0"/>
              <a:t>means that the sample is on the wrong side</a:t>
            </a:r>
          </a:p>
          <a:p>
            <a:pPr lvl="1"/>
            <a:r>
              <a:rPr lang="en-US" sz="2400" dirty="0" smtClean="0"/>
              <a:t>We change the constraints</a:t>
            </a:r>
            <a:r>
              <a:rPr lang="hu-HU" sz="2400" dirty="0" smtClean="0"/>
              <a:t>:</a:t>
            </a:r>
            <a:r>
              <a:rPr lang="en-US" sz="2400" dirty="0" smtClean="0"/>
              <a:t> instead of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hu-HU" sz="2400" dirty="0" smtClean="0"/>
              <a:t> </a:t>
            </a:r>
            <a:r>
              <a:rPr lang="en-US" sz="2400" dirty="0" smtClean="0"/>
              <a:t>we will use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(</a:t>
            </a:r>
            <a:r>
              <a:rPr lang="en-US" sz="2400" dirty="0" smtClean="0"/>
              <a:t>“</a:t>
            </a:r>
            <a:r>
              <a:rPr lang="hu-HU" sz="2400" dirty="0" err="1" smtClean="0"/>
              <a:t>soft</a:t>
            </a:r>
            <a:r>
              <a:rPr lang="hu-HU" sz="2400" dirty="0" smtClean="0"/>
              <a:t> </a:t>
            </a:r>
            <a:r>
              <a:rPr lang="hu-HU" sz="2400" dirty="0" err="1"/>
              <a:t>margin</a:t>
            </a:r>
            <a:r>
              <a:rPr lang="hu-HU" sz="2400" dirty="0"/>
              <a:t>”)</a:t>
            </a:r>
          </a:p>
          <a:p>
            <a:pPr lvl="1"/>
            <a:endParaRPr lang="hu-H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212976"/>
            <a:ext cx="35299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SVMs – linearly non-separable case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98568" cy="4525963"/>
          </a:xfrm>
        </p:spPr>
        <p:txBody>
          <a:bodyPr/>
          <a:lstStyle/>
          <a:p>
            <a:r>
              <a:rPr lang="en-US" sz="2800" dirty="0"/>
              <a:t>We extend the target function to be minimized as</a:t>
            </a:r>
          </a:p>
          <a:p>
            <a:endParaRPr lang="en-US" sz="2800" dirty="0" smtClean="0"/>
          </a:p>
          <a:p>
            <a:r>
              <a:rPr lang="en-US" sz="2800" dirty="0"/>
              <a:t>Where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/>
              <a:t> </a:t>
            </a:r>
            <a:r>
              <a:rPr lang="en-US" sz="2800" dirty="0"/>
              <a:t>is a parameter which allows to tune the importance of the newly introduced “punishment term”</a:t>
            </a:r>
          </a:p>
          <a:p>
            <a:pPr lvl="1"/>
            <a:r>
              <a:rPr lang="en-US" sz="2400" dirty="0" smtClean="0"/>
              <a:t>A larger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/>
              <a:t> </a:t>
            </a:r>
            <a:r>
              <a:rPr lang="en-US" sz="2400" dirty="0"/>
              <a:t>allows fewer samples to be in a suboptimal position</a:t>
            </a:r>
          </a:p>
          <a:p>
            <a:pPr lvl="1"/>
            <a:r>
              <a:rPr lang="en-US" sz="2400" dirty="0" smtClean="0"/>
              <a:t>A smaller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/>
              <a:t> </a:t>
            </a:r>
            <a:r>
              <a:rPr lang="en-US" sz="2400" dirty="0"/>
              <a:t>allows more samples to be in a suboptimal </a:t>
            </a:r>
            <a:r>
              <a:rPr lang="en-US" sz="2400" dirty="0" smtClean="0"/>
              <a:t>position</a:t>
            </a:r>
            <a:endParaRPr lang="hu-HU" sz="28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9476"/>
              </p:ext>
            </p:extLst>
          </p:nvPr>
        </p:nvGraphicFramePr>
        <p:xfrm>
          <a:off x="3527847" y="1844824"/>
          <a:ext cx="42243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Equation" r:id="rId3" imgW="2145960" imgH="431640" progId="Equation.3">
                  <p:embed/>
                </p:oleObj>
              </mc:Choice>
              <mc:Fallback>
                <p:oleObj name="Equation" r:id="rId3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47" y="1844824"/>
                        <a:ext cx="4224337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4"/>
          <a:stretch/>
        </p:blipFill>
        <p:spPr bwMode="auto">
          <a:xfrm>
            <a:off x="8349875" y="1075656"/>
            <a:ext cx="3240000" cy="27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1" r="-50131"/>
          <a:stretch/>
        </p:blipFill>
        <p:spPr bwMode="auto">
          <a:xfrm>
            <a:off x="7488000" y="3970195"/>
            <a:ext cx="6465050" cy="27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SVMs – linearly non-separable case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/>
              <a:t>So we have to minimize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With the </a:t>
            </a:r>
            <a:r>
              <a:rPr lang="en-US" sz="2800" dirty="0" smtClean="0"/>
              <a:t>constraints: </a:t>
            </a:r>
            <a:r>
              <a:rPr lang="hu-HU" sz="2800" dirty="0"/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/>
              <a:t>      </a:t>
            </a:r>
            <a:r>
              <a:rPr lang="en-US" sz="2800" dirty="0" smtClean="0"/>
              <a:t>and</a:t>
            </a:r>
            <a:r>
              <a:rPr lang="hu-HU" sz="2800" dirty="0" smtClean="0"/>
              <a:t>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Kuhn-Tucker theorem turns this into the quadratic programming </a:t>
            </a:r>
            <a:r>
              <a:rPr lang="en-US" sz="2800" dirty="0" smtClean="0"/>
              <a:t>problem:</a:t>
            </a:r>
            <a:endParaRPr lang="en-US" sz="2800" dirty="0"/>
          </a:p>
          <a:p>
            <a:pPr lvl="1"/>
            <a:r>
              <a:rPr lang="en-US" sz="2400" dirty="0" smtClean="0"/>
              <a:t>                                                                    …which is quite analogous to the                                    x                                                                  linearly separable case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…one the constraints changed</a:t>
            </a:r>
            <a:endParaRPr lang="en-US" sz="2400" dirty="0" smtClean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149080"/>
            <a:ext cx="5991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29335"/>
              </p:ext>
            </p:extLst>
          </p:nvPr>
        </p:nvGraphicFramePr>
        <p:xfrm>
          <a:off x="3647728" y="1844824"/>
          <a:ext cx="42243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Equation" r:id="rId4" imgW="2145960" imgH="431640" progId="Equation.3">
                  <p:embed/>
                </p:oleObj>
              </mc:Choice>
              <mc:Fallback>
                <p:oleObj name="Equation" r:id="rId4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844824"/>
                        <a:ext cx="4224337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Support Vector Machines (SVMs)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42725"/>
            <a:ext cx="6422504" cy="4525963"/>
          </a:xfrm>
        </p:spPr>
        <p:txBody>
          <a:bodyPr/>
          <a:lstStyle/>
          <a:p>
            <a:r>
              <a:rPr lang="en-US" sz="2800" dirty="0"/>
              <a:t>Originated in 1979 by a paper </a:t>
            </a:r>
            <a:r>
              <a:rPr lang="en-US" sz="2800" dirty="0" smtClean="0"/>
              <a:t>by </a:t>
            </a:r>
            <a:r>
              <a:rPr lang="en-US" sz="2800" dirty="0"/>
              <a:t>Vladimir </a:t>
            </a:r>
            <a:r>
              <a:rPr lang="en-US" sz="2800" dirty="0" err="1"/>
              <a:t>Vapnik</a:t>
            </a:r>
            <a:endParaRPr lang="en-US" sz="2800" dirty="0"/>
          </a:p>
          <a:p>
            <a:pPr lvl="1"/>
            <a:r>
              <a:rPr lang="en-US" sz="2400" dirty="0"/>
              <a:t>The major development were invented mostly in the 1990’s</a:t>
            </a:r>
          </a:p>
          <a:p>
            <a:r>
              <a:rPr lang="en-US" sz="2800" dirty="0"/>
              <a:t>Its roots are in linear classification</a:t>
            </a:r>
          </a:p>
          <a:p>
            <a:pPr lvl="1"/>
            <a:r>
              <a:rPr lang="en-US" sz="2400" dirty="0"/>
              <a:t>But it has non-linear extensions</a:t>
            </a:r>
          </a:p>
          <a:p>
            <a:r>
              <a:rPr lang="en-US" sz="2800" dirty="0"/>
              <a:t>It has a very elegant (though very difficult) mathematical </a:t>
            </a:r>
            <a:r>
              <a:rPr lang="en-US" sz="2800" dirty="0" smtClean="0"/>
              <a:t>background</a:t>
            </a:r>
            <a:endParaRPr lang="en-US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84" y="3861048"/>
            <a:ext cx="5327915" cy="29969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259632"/>
            <a:ext cx="3384376" cy="25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Nonlinear SVMs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8222704" cy="4525963"/>
          </a:xfrm>
        </p:spPr>
        <p:txBody>
          <a:bodyPr/>
          <a:lstStyle/>
          <a:p>
            <a:r>
              <a:rPr lang="en-US" sz="2800" dirty="0"/>
              <a:t>The linear SVM still uses a </a:t>
            </a:r>
            <a:r>
              <a:rPr lang="en-US" sz="2800" b="1" dirty="0"/>
              <a:t>linear </a:t>
            </a:r>
            <a:r>
              <a:rPr lang="en-US" sz="2800" dirty="0"/>
              <a:t>discriminant function</a:t>
            </a:r>
          </a:p>
          <a:p>
            <a:pPr lvl="1"/>
            <a:r>
              <a:rPr lang="en-US" sz="2400" dirty="0"/>
              <a:t>It is not </a:t>
            </a:r>
            <a:r>
              <a:rPr lang="en-US" sz="2400" dirty="0" smtClean="0"/>
              <a:t>always flexible </a:t>
            </a:r>
            <a:r>
              <a:rPr lang="en-US" sz="2400" dirty="0"/>
              <a:t>enough to solve </a:t>
            </a:r>
            <a:r>
              <a:rPr lang="en-US" sz="2400" dirty="0" smtClean="0"/>
              <a:t>actual       real-life </a:t>
            </a:r>
            <a:r>
              <a:rPr lang="en-US" sz="2400" dirty="0"/>
              <a:t>problems</a:t>
            </a:r>
          </a:p>
          <a:p>
            <a:r>
              <a:rPr lang="en-US" sz="2800" dirty="0"/>
              <a:t>We will create a non-linear extension of the SVM method by (non-linearly) projecting the training data into a </a:t>
            </a:r>
            <a:r>
              <a:rPr lang="en-US" sz="2800" b="1" dirty="0"/>
              <a:t>larger dimensional space</a:t>
            </a:r>
          </a:p>
          <a:p>
            <a:pPr lvl="1"/>
            <a:r>
              <a:rPr lang="en-US" sz="2400" dirty="0"/>
              <a:t>Cover’s theorem: a pattern-classification problem cast in a high dimensional space non-linearly is </a:t>
            </a:r>
            <a:r>
              <a:rPr lang="en-US" sz="2400" b="1" dirty="0"/>
              <a:t>more </a:t>
            </a:r>
            <a:r>
              <a:rPr lang="en-US" sz="2400" b="1" dirty="0" smtClean="0"/>
              <a:t> likely </a:t>
            </a:r>
            <a:r>
              <a:rPr lang="en-US" sz="2400" b="1" dirty="0"/>
              <a:t>to be linearly separable </a:t>
            </a:r>
            <a:r>
              <a:rPr lang="en-US" sz="2400" dirty="0"/>
              <a:t>than in a low-dimensional </a:t>
            </a:r>
            <a:r>
              <a:rPr lang="en-US" sz="2400" dirty="0" smtClean="0"/>
              <a:t>space</a:t>
            </a:r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263898"/>
            <a:ext cx="35988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344491"/>
            <a:ext cx="36623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nyíllal 7"/>
          <p:cNvCxnSpPr/>
          <p:nvPr/>
        </p:nvCxnSpPr>
        <p:spPr>
          <a:xfrm>
            <a:off x="9984432" y="2924944"/>
            <a:ext cx="0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9984432" y="32289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(x, x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hu-HU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Nonlinear SVMs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 smtClean="0"/>
              <a:t>The function which maps the data into the new space is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/>
              <a:t>The steps of non-linear classification will be:</a:t>
            </a:r>
          </a:p>
          <a:p>
            <a:pPr lvl="1"/>
            <a:r>
              <a:rPr lang="en-US" sz="2400" dirty="0"/>
              <a:t>Project the data points into the new feature space using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endParaRPr lang="en-US" sz="2400" dirty="0"/>
          </a:p>
          <a:p>
            <a:pPr lvl="1"/>
            <a:r>
              <a:rPr lang="en-US" sz="2400" dirty="0"/>
              <a:t>Find the linear discriminant function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in </a:t>
            </a:r>
            <a:r>
              <a:rPr lang="en-US" sz="2400" dirty="0"/>
              <a:t>this new feature space</a:t>
            </a:r>
          </a:p>
          <a:p>
            <a:pPr lvl="3"/>
            <a:endParaRPr lang="hu-HU" sz="2000" dirty="0"/>
          </a:p>
          <a:p>
            <a:pPr lvl="1"/>
            <a:r>
              <a:rPr lang="en-US" sz="2400" dirty="0"/>
              <a:t>Project the discriminant function back to the original space,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where </a:t>
            </a:r>
            <a:r>
              <a:rPr lang="en-US" sz="2400" dirty="0"/>
              <a:t>it won’t be </a:t>
            </a:r>
            <a:r>
              <a:rPr lang="en-US" sz="2400" dirty="0" smtClean="0"/>
              <a:t>linear</a:t>
            </a:r>
            <a:r>
              <a:rPr lang="en-US" sz="2400" dirty="0" smtClean="0"/>
              <a:t>: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g(x) = w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w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3" y="1844824"/>
            <a:ext cx="52562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97029"/>
              </p:ext>
            </p:extLst>
          </p:nvPr>
        </p:nvGraphicFramePr>
        <p:xfrm>
          <a:off x="6888088" y="4365104"/>
          <a:ext cx="39751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" name="Equation" r:id="rId4" imgW="2019240" imgH="507960" progId="Equation.3">
                  <p:embed/>
                </p:oleObj>
              </mc:Choice>
              <mc:Fallback>
                <p:oleObj name="Equation" r:id="rId4" imgW="2019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4365104"/>
                        <a:ext cx="3975100" cy="10715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Another example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239704"/>
            <a:ext cx="609917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Yet another example…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342876"/>
            <a:ext cx="73088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609600" y="5157192"/>
            <a:ext cx="11247040" cy="493515"/>
          </a:xfrm>
        </p:spPr>
        <p:txBody>
          <a:bodyPr/>
          <a:lstStyle/>
          <a:p>
            <a:r>
              <a:rPr lang="en-US" sz="2800" dirty="0"/>
              <a:t>The data is not linearly separable in the original 2D space, but it becomes linearly separable in the projected 3D </a:t>
            </a:r>
            <a:r>
              <a:rPr lang="en-US" sz="2800" dirty="0" smtClean="0"/>
              <a:t>space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66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6134472" cy="4525963"/>
          </a:xfrm>
        </p:spPr>
        <p:txBody>
          <a:bodyPr/>
          <a:lstStyle/>
          <a:p>
            <a:r>
              <a:rPr lang="en-US" sz="2800" dirty="0"/>
              <a:t>Projecting the data into a higher dimensional space makes the classes linearly separable</a:t>
            </a:r>
          </a:p>
          <a:p>
            <a:r>
              <a:rPr lang="en-US" sz="2800" dirty="0"/>
              <a:t>But what are the risks of working in a higher dimensional space?</a:t>
            </a:r>
          </a:p>
          <a:p>
            <a:pPr lvl="1"/>
            <a:r>
              <a:rPr lang="en-US" sz="2400" dirty="0"/>
              <a:t>The risk of </a:t>
            </a:r>
            <a:r>
              <a:rPr lang="en-US" sz="2400" dirty="0" err="1"/>
              <a:t>overfitting</a:t>
            </a:r>
            <a:r>
              <a:rPr lang="en-US" sz="2400" dirty="0"/>
              <a:t> increases (remember the “curse of dimensionality”!)</a:t>
            </a:r>
          </a:p>
          <a:p>
            <a:pPr lvl="1"/>
            <a:r>
              <a:rPr lang="en-US" sz="2400" dirty="0"/>
              <a:t>The computational complexity increases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Classifying in higher </a:t>
            </a:r>
            <a:r>
              <a:rPr lang="en-US" altLang="hu-HU" dirty="0" smtClean="0">
                <a:solidFill>
                  <a:schemeClr val="tx1"/>
                </a:solidFill>
              </a:rPr>
              <a:t>dimensions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132856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6782544" cy="4525963"/>
          </a:xfrm>
        </p:spPr>
        <p:txBody>
          <a:bodyPr/>
          <a:lstStyle/>
          <a:p>
            <a:r>
              <a:rPr lang="en-US" sz="2800" dirty="0"/>
              <a:t>Fortunately, the SVM training algorithm is quite insensitive to the number of dimensions</a:t>
            </a:r>
          </a:p>
          <a:p>
            <a:pPr lvl="1"/>
            <a:r>
              <a:rPr lang="en-US" sz="2400" dirty="0"/>
              <a:t>It can be shown that the generalization capability of an SVM depends on the margin found, and not on the number of dimensions</a:t>
            </a:r>
          </a:p>
          <a:p>
            <a:r>
              <a:rPr lang="en-US" sz="2800" dirty="0"/>
              <a:t>Computation in the higher dimensional space can be performed implicitly by the use of kernel functions</a:t>
            </a:r>
          </a:p>
          <a:p>
            <a:pPr lvl="1"/>
            <a:r>
              <a:rPr lang="en-US" sz="2400" dirty="0"/>
              <a:t>This will allow us even to work in an infinite-dimensional space</a:t>
            </a:r>
            <a:r>
              <a:rPr lang="en-US" sz="2400" dirty="0" smtClean="0"/>
              <a:t>!</a:t>
            </a:r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Classifying in higher dimensions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501008"/>
            <a:ext cx="4727848" cy="26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6" y="4941168"/>
            <a:ext cx="4551728" cy="178208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 inner product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862664" cy="4525963"/>
          </a:xfrm>
        </p:spPr>
        <p:txBody>
          <a:bodyPr/>
          <a:lstStyle/>
          <a:p>
            <a:r>
              <a:rPr lang="en-US" sz="2800" dirty="0" smtClean="0"/>
              <a:t>The function to be maximized was formulated as:</a:t>
            </a:r>
          </a:p>
          <a:p>
            <a:endParaRPr lang="en-US" sz="2800" dirty="0" smtClean="0"/>
          </a:p>
          <a:p>
            <a:r>
              <a:rPr lang="en-US" sz="2800" dirty="0"/>
              <a:t>It does not require the training vectors directly, only their </a:t>
            </a:r>
            <a:r>
              <a:rPr lang="en-US" sz="2800" b="1" dirty="0"/>
              <a:t>pairwise inner products</a:t>
            </a:r>
            <a:r>
              <a:rPr lang="en-US" sz="2800" dirty="0"/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800" dirty="0"/>
          </a:p>
          <a:p>
            <a:pPr lvl="1"/>
            <a:r>
              <a:rPr lang="en-US" sz="2400" dirty="0" smtClean="0"/>
              <a:t>…which is a scalar value!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we project the samples into a higher dimensional space by using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en-US" sz="2800" dirty="0" smtClean="0"/>
              <a:t> </a:t>
            </a:r>
            <a:r>
              <a:rPr lang="en-US" sz="2800" dirty="0"/>
              <a:t>instead of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, </a:t>
            </a:r>
            <a:r>
              <a:rPr lang="en-US" sz="2800" dirty="0"/>
              <a:t>then </a:t>
            </a:r>
            <a:r>
              <a:rPr lang="en-US" sz="2800" dirty="0" smtClean="0"/>
              <a:t>the </a:t>
            </a:r>
            <a:r>
              <a:rPr lang="en-US" sz="2800" dirty="0"/>
              <a:t>above formula will require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18760"/>
              </p:ext>
            </p:extLst>
          </p:nvPr>
        </p:nvGraphicFramePr>
        <p:xfrm>
          <a:off x="2567608" y="1772816"/>
          <a:ext cx="4597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Equation" r:id="rId4" imgW="2336760" imgH="444240" progId="Equation.3">
                  <p:embed/>
                </p:oleObj>
              </mc:Choice>
              <mc:Fallback>
                <p:oleObj name="Equation" r:id="rId4" imgW="2336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1772816"/>
                        <a:ext cx="4597400" cy="9366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95" y="1628800"/>
            <a:ext cx="3506390" cy="27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340112"/>
            <a:ext cx="4116396" cy="37531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“kernel trick”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430616" cy="4896544"/>
          </a:xfrm>
        </p:spPr>
        <p:txBody>
          <a:bodyPr/>
          <a:lstStyle/>
          <a:p>
            <a:r>
              <a:rPr lang="en-US" sz="2800" dirty="0" smtClean="0"/>
              <a:t>So we need</a:t>
            </a:r>
            <a:r>
              <a:rPr lang="hu-HU" sz="2800" dirty="0" smtClean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 smtClean="0"/>
          </a:p>
          <a:p>
            <a:r>
              <a:rPr lang="en-US" sz="2800" dirty="0"/>
              <a:t>We would like to avoid the computation of these inner products directly, as these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/>
              <a:t>vectors </a:t>
            </a:r>
            <a:r>
              <a:rPr lang="en-US" sz="2800" dirty="0"/>
              <a:t>have a high </a:t>
            </a:r>
            <a:r>
              <a:rPr lang="en-US" sz="2800" dirty="0" smtClean="0"/>
              <a:t>dimension</a:t>
            </a:r>
          </a:p>
          <a:p>
            <a:pPr lvl="1"/>
            <a:r>
              <a:rPr lang="en-US" sz="2400" dirty="0" smtClean="0"/>
              <a:t>…so the multiplication would be slow</a:t>
            </a:r>
            <a:endParaRPr lang="en-US" sz="2400" dirty="0"/>
          </a:p>
          <a:p>
            <a:r>
              <a:rPr lang="en-US" sz="2800" dirty="0"/>
              <a:t>The solution </a:t>
            </a:r>
            <a:r>
              <a:rPr lang="en-US" sz="2800" dirty="0" smtClean="0"/>
              <a:t>(“kernel </a:t>
            </a:r>
            <a:r>
              <a:rPr lang="en-US" sz="2800" dirty="0"/>
              <a:t>trick”): we find a kernel function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for </a:t>
            </a:r>
            <a:r>
              <a:rPr lang="en-US" sz="2800" dirty="0" smtClean="0"/>
              <a:t>which            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  <a:p>
            <a:pPr lvl="1"/>
            <a:r>
              <a:rPr lang="hu-HU" sz="2400" dirty="0" smtClean="0"/>
              <a:t>I</a:t>
            </a:r>
            <a:r>
              <a:rPr lang="en-US" sz="2400" dirty="0" err="1" smtClean="0"/>
              <a:t>nstead</a:t>
            </a:r>
            <a:r>
              <a:rPr lang="en-US" sz="2400" dirty="0" smtClean="0"/>
              <a:t> </a:t>
            </a:r>
            <a:r>
              <a:rPr lang="en-US" sz="2400" dirty="0"/>
              <a:t>of calculating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and then taking their inner product, we </a:t>
            </a:r>
            <a:r>
              <a:rPr lang="en-US" sz="2400" dirty="0" smtClean="0"/>
              <a:t>calculate </a:t>
            </a:r>
            <a:r>
              <a:rPr lang="en-US" sz="2400" dirty="0"/>
              <a:t>only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b="1" dirty="0"/>
              <a:t>original </a:t>
            </a:r>
            <a:r>
              <a:rPr lang="en-US" sz="2400" dirty="0"/>
              <a:t>lower-dimensional </a:t>
            </a:r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</a:t>
            </a:r>
            <a:r>
              <a:rPr lang="hu-HU" altLang="hu-HU" dirty="0" err="1" smtClean="0">
                <a:solidFill>
                  <a:schemeClr val="tx1"/>
                </a:solidFill>
              </a:rPr>
              <a:t>effect</a:t>
            </a:r>
            <a:r>
              <a:rPr lang="hu-HU" altLang="hu-HU" dirty="0" smtClean="0">
                <a:solidFill>
                  <a:schemeClr val="tx1"/>
                </a:solidFill>
              </a:rPr>
              <a:t> of </a:t>
            </a:r>
            <a:r>
              <a:rPr lang="hu-HU" altLang="hu-HU" dirty="0" err="1" smtClean="0">
                <a:solidFill>
                  <a:schemeClr val="tx1"/>
                </a:solidFill>
              </a:rPr>
              <a:t>the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“kernel </a:t>
            </a:r>
            <a:r>
              <a:rPr lang="en-US" altLang="hu-HU" dirty="0">
                <a:solidFill>
                  <a:schemeClr val="tx1"/>
                </a:solidFill>
              </a:rPr>
              <a:t>trick”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02624" cy="4896544"/>
          </a:xfrm>
        </p:spPr>
        <p:txBody>
          <a:bodyPr/>
          <a:lstStyle/>
          <a:p>
            <a:r>
              <a:rPr lang="hu-HU" sz="2800" dirty="0" err="1" smtClean="0"/>
              <a:t>So</a:t>
            </a:r>
            <a:r>
              <a:rPr lang="hu-HU" sz="2800" dirty="0" smtClean="0"/>
              <a:t> </a:t>
            </a:r>
            <a:r>
              <a:rPr lang="hu-HU" sz="2800" dirty="0" err="1" smtClean="0"/>
              <a:t>instead</a:t>
            </a:r>
            <a:r>
              <a:rPr lang="hu-HU" sz="2800" dirty="0" smtClean="0"/>
              <a:t> of </a:t>
            </a:r>
            <a:r>
              <a:rPr lang="hu-HU" sz="2800" dirty="0" err="1" smtClean="0"/>
              <a:t>calculating</a:t>
            </a:r>
            <a:r>
              <a:rPr lang="hu-HU" sz="2800" dirty="0" smtClean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 (</a:t>
            </a:r>
            <a:r>
              <a:rPr lang="en-US" sz="2800" dirty="0" smtClean="0"/>
              <a:t>which is a scalar),</a:t>
            </a:r>
            <a:r>
              <a:rPr lang="hu-HU" sz="2800" dirty="0" smtClean="0"/>
              <a:t> </a:t>
            </a:r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use</a:t>
            </a:r>
            <a:r>
              <a:rPr lang="hu-HU" sz="2800" dirty="0" smtClean="0"/>
              <a:t> a </a:t>
            </a:r>
            <a:r>
              <a:rPr lang="hu-HU" sz="2800" dirty="0" err="1" smtClean="0"/>
              <a:t>function</a:t>
            </a:r>
            <a:r>
              <a:rPr lang="hu-HU" sz="2800" dirty="0" smtClean="0"/>
              <a:t> </a:t>
            </a:r>
            <a:r>
              <a:rPr lang="en-US" sz="2800" dirty="0" smtClean="0"/>
              <a:t>for which 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err="1" smtClean="0"/>
              <a:t>So</a:t>
            </a:r>
            <a:r>
              <a:rPr lang="en-US" sz="2800" dirty="0" smtClean="0"/>
              <a:t>, instead of the function to be maximized: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…we can work with:</a:t>
            </a:r>
            <a:endParaRPr lang="en-US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56932"/>
              </p:ext>
            </p:extLst>
          </p:nvPr>
        </p:nvGraphicFramePr>
        <p:xfrm>
          <a:off x="1290638" y="3212976"/>
          <a:ext cx="54229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Equation" r:id="rId5" imgW="2755800" imgH="444240" progId="Equation.3">
                  <p:embed/>
                </p:oleObj>
              </mc:Choice>
              <mc:Fallback>
                <p:oleObj name="Equation" r:id="rId5" imgW="2755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212976"/>
                        <a:ext cx="5422900" cy="9366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95343"/>
              </p:ext>
            </p:extLst>
          </p:nvPr>
        </p:nvGraphicFramePr>
        <p:xfrm>
          <a:off x="1675821" y="4742011"/>
          <a:ext cx="50720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7" imgW="2577960" imgH="444240" progId="Equation.3">
                  <p:embed/>
                </p:oleObj>
              </mc:Choice>
              <mc:Fallback>
                <p:oleObj name="Equation" r:id="rId7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821" y="4742011"/>
                        <a:ext cx="5072062" cy="9366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594" y="3212976"/>
            <a:ext cx="51119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57" y="980728"/>
            <a:ext cx="5327915" cy="2996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Kernel </a:t>
            </a:r>
            <a:r>
              <a:rPr lang="hu-HU" altLang="hu-HU" dirty="0" err="1" smtClean="0">
                <a:solidFill>
                  <a:schemeClr val="tx1"/>
                </a:solidFill>
              </a:rPr>
              <a:t>functions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en-US" sz="2800" dirty="0"/>
              <a:t>Of course, not all possible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functions will correspond to an inner product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in a higher dimensional space</a:t>
            </a:r>
          </a:p>
          <a:p>
            <a:pPr lvl="1"/>
            <a:r>
              <a:rPr lang="en-US" sz="2400" dirty="0"/>
              <a:t>So we cannot just randomly select any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function</a:t>
            </a:r>
          </a:p>
          <a:p>
            <a:r>
              <a:rPr lang="en-US" sz="2800" dirty="0"/>
              <a:t>The Mercer condition tells us which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function in the original space can be expressed as a dot product in another </a:t>
            </a:r>
            <a:r>
              <a:rPr lang="en-US" sz="2800" dirty="0" smtClean="0"/>
              <a:t>space</a:t>
            </a:r>
            <a:endParaRPr lang="hu-HU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Support Vector Machines (SVMs)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98568" cy="4525963"/>
          </a:xfrm>
        </p:spPr>
        <p:txBody>
          <a:bodyPr/>
          <a:lstStyle/>
          <a:p>
            <a:r>
              <a:rPr lang="en-US" sz="2800" dirty="0"/>
              <a:t>The learning problem will be solved by quadratic optimization, which will lead to a globally optimal solution</a:t>
            </a:r>
          </a:p>
          <a:p>
            <a:r>
              <a:rPr lang="en-US" sz="2800" dirty="0"/>
              <a:t>It has been successfully applied to a lot of machine learning problems in the last 20 years</a:t>
            </a:r>
          </a:p>
          <a:p>
            <a:r>
              <a:rPr lang="en-US" sz="2800" dirty="0"/>
              <a:t>It was the most successful and most popular machine learning algorithm in the </a:t>
            </a:r>
            <a:r>
              <a:rPr lang="en-US" sz="2800" dirty="0" smtClean="0"/>
              <a:t>‘90s</a:t>
            </a:r>
          </a:p>
          <a:p>
            <a:pPr lvl="1"/>
            <a:r>
              <a:rPr lang="en-US" sz="2400" dirty="0" smtClean="0"/>
              <a:t>And it still might be useful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281832"/>
            <a:ext cx="4408382" cy="3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Kernel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7934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Suppose we have only two features</a:t>
            </a:r>
          </a:p>
          <a:p>
            <a:r>
              <a:rPr lang="en-US" sz="2800" kern="0" dirty="0"/>
              <a:t>And the kernel function will </a:t>
            </a:r>
            <a:r>
              <a:rPr lang="en-US" sz="2800" kern="0" dirty="0" smtClean="0"/>
              <a:t>be</a:t>
            </a:r>
            <a:r>
              <a:rPr lang="hu-HU" sz="2800" kern="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K(x,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kern="0" dirty="0"/>
          </a:p>
          <a:p>
            <a:r>
              <a:rPr lang="en-US" sz="2800" kern="0" dirty="0"/>
              <a:t>We show that it can be written as an inner product:</a:t>
            </a:r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r>
              <a:rPr lang="hu-HU" sz="2800" kern="0" dirty="0" err="1" smtClean="0"/>
              <a:t>We</a:t>
            </a:r>
            <a:r>
              <a:rPr lang="hu-HU" sz="2800" kern="0" dirty="0" smtClean="0"/>
              <a:t> </a:t>
            </a:r>
            <a:r>
              <a:rPr lang="hu-HU" sz="2800" kern="0" dirty="0" err="1" smtClean="0"/>
              <a:t>managed</a:t>
            </a:r>
            <a:r>
              <a:rPr lang="hu-HU" sz="2800" kern="0" dirty="0" smtClean="0"/>
              <a:t> </a:t>
            </a:r>
            <a:r>
              <a:rPr lang="hu-HU" sz="2800" kern="0" dirty="0" err="1" smtClean="0"/>
              <a:t>to</a:t>
            </a:r>
            <a:r>
              <a:rPr lang="hu-HU" sz="2800" kern="0" dirty="0" smtClean="0"/>
              <a:t> </a:t>
            </a:r>
            <a:r>
              <a:rPr lang="hu-HU" sz="2800" kern="0" dirty="0" err="1" smtClean="0"/>
              <a:t>write</a:t>
            </a:r>
            <a:r>
              <a:rPr lang="hu-HU" sz="2800" kern="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K(x,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800" kern="0" dirty="0" err="1" smtClean="0"/>
              <a:t>as</a:t>
            </a:r>
            <a:r>
              <a:rPr lang="hu-HU" sz="2800" kern="0" dirty="0" smtClean="0"/>
              <a:t> an </a:t>
            </a:r>
            <a:r>
              <a:rPr lang="hu-HU" sz="2800" kern="0" dirty="0" err="1" smtClean="0"/>
              <a:t>inner</a:t>
            </a:r>
            <a:r>
              <a:rPr lang="hu-HU" sz="2800" kern="0" dirty="0" smtClean="0"/>
              <a:t> </a:t>
            </a:r>
            <a:r>
              <a:rPr lang="hu-HU" sz="2800" kern="0" dirty="0" err="1" smtClean="0"/>
              <a:t>product</a:t>
            </a:r>
            <a:r>
              <a:rPr lang="hu-HU" sz="2800" kern="0" dirty="0"/>
              <a:t> </a:t>
            </a:r>
            <a:r>
              <a:rPr lang="hu-HU" sz="2800" kern="0" dirty="0" err="1" smtClean="0"/>
              <a:t>with</a:t>
            </a:r>
            <a:endParaRPr lang="hu-HU" sz="2800" kern="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12975"/>
            <a:ext cx="5472608" cy="154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98713"/>
              </p:ext>
            </p:extLst>
          </p:nvPr>
        </p:nvGraphicFramePr>
        <p:xfrm>
          <a:off x="3431704" y="5469916"/>
          <a:ext cx="42211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" name="Equation" r:id="rId6" imgW="2145960" imgH="266400" progId="Equation.3">
                  <p:embed/>
                </p:oleObj>
              </mc:Choice>
              <mc:Fallback>
                <p:oleObj name="Equation" r:id="rId6" imgW="2145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5469916"/>
                        <a:ext cx="4221163" cy="56197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6" r="5930" b="11335"/>
          <a:stretch/>
        </p:blipFill>
        <p:spPr>
          <a:xfrm>
            <a:off x="8760296" y="3876288"/>
            <a:ext cx="2851200" cy="2826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0" b="11335"/>
          <a:stretch/>
        </p:blipFill>
        <p:spPr>
          <a:xfrm>
            <a:off x="8904312" y="1052736"/>
            <a:ext cx="3031200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Kernel functions in practice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86547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As kernel functions are hard to find, in practice we usually apply some standard, well-known kernel functions</a:t>
            </a:r>
          </a:p>
          <a:p>
            <a:r>
              <a:rPr lang="en-US" sz="2800" kern="0" dirty="0"/>
              <a:t>The popular kernel functions:</a:t>
            </a:r>
          </a:p>
          <a:p>
            <a:pPr lvl="1"/>
            <a:r>
              <a:rPr lang="en-US" sz="2400" kern="0" dirty="0" err="1"/>
              <a:t>Polinomial</a:t>
            </a:r>
            <a:r>
              <a:rPr lang="en-US" sz="2400" kern="0" dirty="0"/>
              <a:t> kernel:</a:t>
            </a:r>
          </a:p>
          <a:p>
            <a:pPr lvl="1"/>
            <a:r>
              <a:rPr lang="en-US" sz="2400" kern="0" dirty="0"/>
              <a:t>Gaussian or radial basis function (RBF) kernel (corresponds to a projection into infinite-dimensional space!):</a:t>
            </a:r>
          </a:p>
          <a:p>
            <a:endParaRPr lang="en-US" sz="2800" kern="0" dirty="0" smtClean="0"/>
          </a:p>
          <a:p>
            <a:r>
              <a:rPr lang="en-US" sz="2800" kern="0" dirty="0"/>
              <a:t>For a huge list of possible kernel functions, see:</a:t>
            </a:r>
          </a:p>
          <a:p>
            <a:pPr lvl="1"/>
            <a:r>
              <a:rPr lang="hu-HU" sz="2400" kern="0" dirty="0" smtClean="0"/>
              <a:t>https</a:t>
            </a:r>
            <a:r>
              <a:rPr lang="hu-HU" sz="2400" kern="0" dirty="0"/>
              <a:t>://techvidvan.com/tutorials/svm-kernel-functions/</a:t>
            </a:r>
          </a:p>
          <a:p>
            <a:endParaRPr lang="hu-HU" sz="2800" kern="0" dirty="0" smtClean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5725"/>
              </p:ext>
            </p:extLst>
          </p:nvPr>
        </p:nvGraphicFramePr>
        <p:xfrm>
          <a:off x="9343760" y="3011488"/>
          <a:ext cx="26733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2" name="Equation" r:id="rId5" imgW="1358640" imgH="291960" progId="Equation.3">
                  <p:embed/>
                </p:oleObj>
              </mc:Choice>
              <mc:Fallback>
                <p:oleObj name="Equation" r:id="rId5" imgW="13586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760" y="3011488"/>
                        <a:ext cx="2673350" cy="6159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14457"/>
              </p:ext>
            </p:extLst>
          </p:nvPr>
        </p:nvGraphicFramePr>
        <p:xfrm>
          <a:off x="7968985" y="4365104"/>
          <a:ext cx="40481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3" name="Equation" r:id="rId7" imgW="2057400" imgH="431640" progId="Equation.3">
                  <p:embed/>
                </p:oleObj>
              </mc:Choice>
              <mc:Fallback>
                <p:oleObj name="Equation" r:id="rId7" imgW="2057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985" y="4365104"/>
                        <a:ext cx="4048125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Kernel functions in practice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63504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Unfortunately, in practice it is very difficult to tell which kernel function will work well for a given machine learning task</a:t>
            </a:r>
          </a:p>
          <a:p>
            <a:pPr lvl="1"/>
            <a:r>
              <a:rPr lang="en-US" sz="2400" kern="0" dirty="0" smtClean="0"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sym typeface="Wingdings" panose="05000000000000000000" pitchFamily="2" charset="2"/>
              </a:rPr>
              <a:t>validation / development </a:t>
            </a:r>
            <a:r>
              <a:rPr lang="en-US" sz="2400" kern="0" dirty="0" smtClean="0">
                <a:sym typeface="Wingdings" panose="05000000000000000000" pitchFamily="2" charset="2"/>
              </a:rPr>
              <a:t>set…</a:t>
            </a:r>
            <a:endParaRPr lang="en-US" sz="2400" kern="0" dirty="0" smtClean="0">
              <a:sym typeface="Wingdings" panose="05000000000000000000" pitchFamily="2" charset="2"/>
            </a:endParaRPr>
          </a:p>
          <a:p>
            <a:r>
              <a:rPr lang="en-US" sz="2800" kern="0" dirty="0" smtClean="0">
                <a:sym typeface="Wingdings" panose="05000000000000000000" pitchFamily="2" charset="2"/>
              </a:rPr>
              <a:t>The kernel function usually means an extra </a:t>
            </a:r>
            <a:r>
              <a:rPr lang="en-US" sz="2800" kern="0" dirty="0" err="1" smtClean="0">
                <a:sym typeface="Wingdings" panose="05000000000000000000" pitchFamily="2" charset="2"/>
              </a:rPr>
              <a:t>hyperparameter</a:t>
            </a:r>
            <a:r>
              <a:rPr lang="en-US" sz="2800" kern="0" dirty="0" smtClean="0">
                <a:sym typeface="Wingdings" panose="05000000000000000000" pitchFamily="2" charset="2"/>
              </a:rPr>
              <a:t> to set</a:t>
            </a:r>
            <a:r>
              <a:rPr lang="hu-HU" sz="2800" kern="0" dirty="0" smtClean="0">
                <a:sym typeface="Wingdings" panose="05000000000000000000" pitchFamily="2" charset="2"/>
              </a:rPr>
              <a:t>!</a:t>
            </a:r>
            <a:endParaRPr lang="hu-HU" sz="2800" kern="0" dirty="0" smtClean="0">
              <a:sym typeface="Wingdings" panose="05000000000000000000" pitchFamily="2" charset="2"/>
            </a:endParaRPr>
          </a:p>
          <a:p>
            <a:pPr lvl="1"/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hu-HU" sz="2400" kern="0" dirty="0" smtClean="0">
                <a:sym typeface="Wingdings" panose="05000000000000000000" pitchFamily="2" charset="2"/>
              </a:rPr>
              <a:t> </a:t>
            </a:r>
            <a:r>
              <a:rPr lang="en-US" sz="2400" kern="0" dirty="0" smtClean="0">
                <a:sym typeface="Wingdings" panose="05000000000000000000" pitchFamily="2" charset="2"/>
              </a:rPr>
              <a:t>for polynomial kerne</a:t>
            </a:r>
            <a:r>
              <a:rPr lang="en-US" sz="2400" kern="0" dirty="0">
                <a:sym typeface="Wingdings" panose="05000000000000000000" pitchFamily="2" charset="2"/>
              </a:rPr>
              <a:t>l</a:t>
            </a:r>
            <a:endParaRPr lang="hu-HU" sz="2400" kern="0" dirty="0" smtClean="0">
              <a:sym typeface="Wingdings" panose="05000000000000000000" pitchFamily="2" charset="2"/>
            </a:endParaRPr>
          </a:p>
          <a:p>
            <a:pPr lvl="1"/>
            <a:r>
              <a:rPr lang="el-GR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kern="0" dirty="0" smtClean="0"/>
              <a:t> (</a:t>
            </a:r>
            <a:r>
              <a:rPr lang="el-GR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sz="2400" kern="0" dirty="0" smtClean="0"/>
              <a:t>) </a:t>
            </a:r>
            <a:r>
              <a:rPr lang="en-US" sz="2400" kern="0" dirty="0" smtClean="0"/>
              <a:t>for the </a:t>
            </a:r>
            <a:r>
              <a:rPr lang="hu-HU" sz="2400" kern="0" dirty="0" smtClean="0"/>
              <a:t>RBF kernel</a:t>
            </a:r>
            <a:endParaRPr lang="hu-HU" sz="2400" kern="0" dirty="0" smtClean="0"/>
          </a:p>
          <a:p>
            <a:pPr lvl="1"/>
            <a:r>
              <a:rPr lang="hu-HU" sz="2400" kern="0" dirty="0" smtClean="0"/>
              <a:t>…</a:t>
            </a:r>
            <a:r>
              <a:rPr lang="en-US" sz="2400" kern="0" dirty="0" smtClean="0"/>
              <a:t>and we already had the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kern="0" dirty="0" smtClean="0"/>
              <a:t> (</a:t>
            </a:r>
            <a:r>
              <a:rPr lang="en-US" sz="2400" kern="0" dirty="0" smtClean="0"/>
              <a:t>complexity</a:t>
            </a:r>
            <a:r>
              <a:rPr lang="hu-HU" sz="2400" kern="0" dirty="0" smtClean="0"/>
              <a:t>) </a:t>
            </a:r>
            <a:r>
              <a:rPr lang="en-US" sz="2400" kern="0" dirty="0" err="1" smtClean="0"/>
              <a:t>hyperparameter</a:t>
            </a:r>
            <a:r>
              <a:rPr lang="hu-HU" sz="2400" kern="0" dirty="0" smtClean="0"/>
              <a:t>…</a:t>
            </a:r>
            <a:endParaRPr lang="hu-HU" sz="2400" kern="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24" y="2276872"/>
            <a:ext cx="5117976" cy="38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 discriminant function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022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SVM finds a linear discriminant function in the </a:t>
            </a:r>
            <a:r>
              <a:rPr lang="en-US" sz="2800" kern="0" dirty="0" smtClean="0"/>
              <a:t>high(</a:t>
            </a:r>
            <a:r>
              <a:rPr lang="en-US" sz="2800" kern="0" dirty="0" err="1" smtClean="0"/>
              <a:t>er</a:t>
            </a:r>
            <a:r>
              <a:rPr lang="en-US" sz="2800" kern="0" dirty="0" smtClean="0"/>
              <a:t>)-dimensional </a:t>
            </a:r>
            <a:r>
              <a:rPr lang="en-US" sz="2800" kern="0" dirty="0"/>
              <a:t>space</a:t>
            </a:r>
            <a:r>
              <a:rPr lang="en-US" sz="2800" kern="0" dirty="0" smtClean="0"/>
              <a:t>: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w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28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kern="0" dirty="0"/>
          </a:p>
          <a:p>
            <a:r>
              <a:rPr lang="en-US" sz="2800" kern="0" dirty="0" smtClean="0"/>
              <a:t>How </a:t>
            </a:r>
            <a:r>
              <a:rPr lang="en-US" sz="2800" kern="0" dirty="0"/>
              <a:t>will it look like in the original space?</a:t>
            </a:r>
          </a:p>
          <a:p>
            <a:r>
              <a:rPr lang="en-US" sz="2800" kern="0" dirty="0"/>
              <a:t>Let’s examine only the case when the first component of 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en-US" sz="2800" kern="0" dirty="0" smtClean="0"/>
              <a:t> </a:t>
            </a:r>
            <a:r>
              <a:rPr lang="en-US" sz="2800" kern="0" dirty="0"/>
              <a:t>is 1, </a:t>
            </a:r>
            <a:r>
              <a:rPr lang="en-US" sz="2800" kern="0" dirty="0" smtClean="0"/>
              <a:t>such as:                </a:t>
            </a:r>
            <a:r>
              <a:rPr lang="el-GR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[ 1  x</a:t>
            </a:r>
            <a:r>
              <a:rPr lang="en-US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  <a:r>
              <a:rPr lang="en-US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hu-HU" sz="2800" kern="0" dirty="0"/>
          </a:p>
          <a:p>
            <a:r>
              <a:rPr lang="en-US" sz="2800" kern="0" dirty="0" smtClean="0"/>
              <a:t>In </a:t>
            </a:r>
            <a:r>
              <a:rPr lang="en-US" sz="2800" kern="0" dirty="0"/>
              <a:t>this case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en-US" sz="2800" kern="0" dirty="0" smtClean="0"/>
              <a:t> </a:t>
            </a:r>
            <a:r>
              <a:rPr lang="en-US" sz="2800" kern="0" dirty="0"/>
              <a:t>will already contain a component which is independent of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kern="0" dirty="0" smtClean="0"/>
              <a:t>. </a:t>
            </a:r>
            <a:r>
              <a:rPr lang="en-US" sz="2800" kern="0" dirty="0"/>
              <a:t>As it will play the role of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kern="0" dirty="0" smtClean="0"/>
              <a:t>, </a:t>
            </a:r>
            <a:r>
              <a:rPr lang="en-US" sz="2800" kern="0" dirty="0"/>
              <a:t>we can restrict ourselves to discriminant functions that have the </a:t>
            </a:r>
            <a:r>
              <a:rPr lang="en-US" sz="2800" kern="0" dirty="0" smtClean="0"/>
              <a:t>form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 = w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kern="0" dirty="0"/>
          </a:p>
        </p:txBody>
      </p:sp>
    </p:spTree>
    <p:extLst>
      <p:ext uri="{BB962C8B-B14F-4D97-AF65-F5344CB8AC3E}">
        <p14:creationId xmlns:p14="http://schemas.microsoft.com/office/powerpoint/2010/main" val="12770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discriminant function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Remember that the linear SVM maximizes</a:t>
            </a:r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r>
              <a:rPr lang="en-US" sz="2800" kern="0" dirty="0"/>
              <a:t>If we project our data into a higher dimensional space using 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en-US" sz="2800" kern="0" dirty="0" smtClean="0"/>
              <a:t>, </a:t>
            </a:r>
            <a:r>
              <a:rPr lang="en-US" sz="2800" kern="0" dirty="0"/>
              <a:t>than the problem turns into</a:t>
            </a:r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r>
              <a:rPr lang="en-US" sz="2800" kern="0" dirty="0"/>
              <a:t>For the linear case we obtained the weight vector as</a:t>
            </a:r>
          </a:p>
          <a:p>
            <a:pPr lvl="1"/>
            <a:endParaRPr lang="en-US" sz="2400" kern="0" dirty="0" smtClean="0"/>
          </a:p>
          <a:p>
            <a:r>
              <a:rPr lang="en-US" sz="2800" kern="0" dirty="0" smtClean="0"/>
              <a:t>…now </a:t>
            </a:r>
            <a:r>
              <a:rPr lang="en-US" sz="2800" kern="0" dirty="0"/>
              <a:t>it </a:t>
            </a:r>
            <a:r>
              <a:rPr lang="en-US" sz="2800" kern="0" dirty="0" smtClean="0"/>
              <a:t>becomes:</a:t>
            </a:r>
            <a:endParaRPr lang="en-US" sz="2800" kern="0" dirty="0"/>
          </a:p>
          <a:p>
            <a:pPr marL="0" indent="0">
              <a:buNone/>
            </a:pPr>
            <a:endParaRPr lang="en-US" sz="2800" kern="0" dirty="0" smtClean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8051"/>
              </p:ext>
            </p:extLst>
          </p:nvPr>
        </p:nvGraphicFramePr>
        <p:xfrm>
          <a:off x="3647728" y="1807416"/>
          <a:ext cx="4597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2" name="Equation" r:id="rId5" imgW="2336760" imgH="444240" progId="Equation.3">
                  <p:embed/>
                </p:oleObj>
              </mc:Choice>
              <mc:Fallback>
                <p:oleObj name="Equation" r:id="rId5" imgW="2336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807416"/>
                        <a:ext cx="4597400" cy="9366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59754"/>
              </p:ext>
            </p:extLst>
          </p:nvPr>
        </p:nvGraphicFramePr>
        <p:xfrm>
          <a:off x="3647728" y="3567800"/>
          <a:ext cx="50720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3" name="Equation" r:id="rId7" imgW="2577960" imgH="444240" progId="Equation.3">
                  <p:embed/>
                </p:oleObj>
              </mc:Choice>
              <mc:Fallback>
                <p:oleObj name="Equation" r:id="rId7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3567800"/>
                        <a:ext cx="5072062" cy="9366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384371"/>
              </p:ext>
            </p:extLst>
          </p:nvPr>
        </p:nvGraphicFramePr>
        <p:xfrm>
          <a:off x="9480376" y="4504425"/>
          <a:ext cx="17494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4" name="Equation" r:id="rId9" imgW="888840" imgH="368280" progId="Equation.3">
                  <p:embed/>
                </p:oleObj>
              </mc:Choice>
              <mc:Fallback>
                <p:oleObj name="Equation" r:id="rId9" imgW="888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376" y="4504425"/>
                        <a:ext cx="1749425" cy="7762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70856"/>
              </p:ext>
            </p:extLst>
          </p:nvPr>
        </p:nvGraphicFramePr>
        <p:xfrm>
          <a:off x="4511824" y="5458751"/>
          <a:ext cx="21240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5" name="Equation" r:id="rId11" imgW="1079280" imgH="368280" progId="Equation.3">
                  <p:embed/>
                </p:oleObj>
              </mc:Choice>
              <mc:Fallback>
                <p:oleObj name="Equation" r:id="rId11" imgW="10792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5458751"/>
                        <a:ext cx="2124075" cy="77628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discriminant function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The discriminant function in the high dimensional space </a:t>
            </a:r>
            <a:r>
              <a:rPr lang="en-US" sz="2800" kern="0" dirty="0" smtClean="0"/>
              <a:t>(in the “kernel space”) is linear:</a:t>
            </a:r>
            <a:endParaRPr lang="en-US" sz="2800" kern="0" dirty="0"/>
          </a:p>
          <a:p>
            <a:pPr lvl="1"/>
            <a:endParaRPr lang="hu-HU" sz="2400" kern="0" dirty="0"/>
          </a:p>
          <a:p>
            <a:r>
              <a:rPr lang="en-US" sz="2800" kern="0" dirty="0"/>
              <a:t>The discriminant function in the original space </a:t>
            </a:r>
            <a:r>
              <a:rPr lang="en-US" sz="2800" kern="0" dirty="0" smtClean="0"/>
              <a:t>will be:</a:t>
            </a:r>
            <a:endParaRPr lang="en-US" sz="2800" kern="0" dirty="0"/>
          </a:p>
          <a:p>
            <a:pPr lvl="1"/>
            <a:endParaRPr lang="hu-HU" sz="2400" kern="0" dirty="0" smtClean="0"/>
          </a:p>
          <a:p>
            <a:endParaRPr lang="hu-HU" kern="0" dirty="0"/>
          </a:p>
          <a:p>
            <a:r>
              <a:rPr lang="en-US" sz="2800" kern="0" dirty="0" smtClean="0"/>
              <a:t>…which </a:t>
            </a:r>
            <a:r>
              <a:rPr lang="en-US" sz="2800" kern="0" dirty="0"/>
              <a:t>will be non-linear is the kernel function is </a:t>
            </a:r>
            <a:r>
              <a:rPr lang="en-US" sz="2800" kern="0" dirty="0" smtClean="0"/>
              <a:t>non-linear</a:t>
            </a:r>
          </a:p>
          <a:p>
            <a:r>
              <a:rPr lang="en-US" sz="2800" kern="0" dirty="0" smtClean="0"/>
              <a:t>…and this is also why we need all the support vectors at evaluation time</a:t>
            </a:r>
          </a:p>
          <a:p>
            <a:pPr lvl="1"/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K(x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x)</a:t>
            </a:r>
            <a:r>
              <a:rPr lang="en-US" sz="2400" kern="0" dirty="0" smtClean="0"/>
              <a:t> cannot be calculated up-front</a:t>
            </a:r>
            <a:endParaRPr lang="en-US" sz="2400" kern="0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671153"/>
              </p:ext>
            </p:extLst>
          </p:nvPr>
        </p:nvGraphicFramePr>
        <p:xfrm>
          <a:off x="5145527" y="1619151"/>
          <a:ext cx="45466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4" name="Equation" r:id="rId5" imgW="2311200" imgH="533160" progId="Equation.3">
                  <p:embed/>
                </p:oleObj>
              </mc:Choice>
              <mc:Fallback>
                <p:oleObj name="Equation" r:id="rId5" imgW="2311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527" y="1619151"/>
                        <a:ext cx="4546600" cy="112395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09615"/>
              </p:ext>
            </p:extLst>
          </p:nvPr>
        </p:nvGraphicFramePr>
        <p:xfrm>
          <a:off x="1754034" y="3144962"/>
          <a:ext cx="797083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" name="Equation" r:id="rId7" imgW="4051080" imgH="533160" progId="Equation.3">
                  <p:embed/>
                </p:oleObj>
              </mc:Choice>
              <mc:Fallback>
                <p:oleObj name="Equation" r:id="rId7" imgW="4051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34" y="3144962"/>
                        <a:ext cx="7970837" cy="112395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7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Example </a:t>
            </a:r>
            <a:r>
              <a:rPr lang="en-US" altLang="hu-HU" dirty="0">
                <a:solidFill>
                  <a:schemeClr val="tx1"/>
                </a:solidFill>
              </a:rPr>
              <a:t>– The XOR problem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This is a two-class task with the following </a:t>
            </a:r>
            <a:r>
              <a:rPr lang="hu-HU" sz="2800" dirty="0" smtClean="0"/>
              <a:t>2-2 </a:t>
            </a:r>
            <a:r>
              <a:rPr lang="en-US" sz="2800" dirty="0" smtClean="0"/>
              <a:t>samples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hu-HU" sz="2400" dirty="0" err="1"/>
              <a:t>Class</a:t>
            </a:r>
            <a:r>
              <a:rPr lang="hu-HU" sz="2400" dirty="0"/>
              <a:t> </a:t>
            </a:r>
            <a:r>
              <a:rPr lang="en-US" sz="2400" dirty="0"/>
              <a:t>#</a:t>
            </a:r>
            <a:r>
              <a:rPr lang="hu-HU" sz="2400" dirty="0" smtClean="0"/>
              <a:t>1</a:t>
            </a:r>
            <a:r>
              <a:rPr lang="hu-HU" sz="2400" dirty="0"/>
              <a:t>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=[1,-1] 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=[-1,1]</a:t>
            </a:r>
          </a:p>
          <a:p>
            <a:pPr lvl="1"/>
            <a:r>
              <a:rPr lang="hu-HU" sz="2400" dirty="0" err="1"/>
              <a:t>Class</a:t>
            </a:r>
            <a:r>
              <a:rPr lang="hu-HU" sz="2400" dirty="0"/>
              <a:t> </a:t>
            </a:r>
            <a:r>
              <a:rPr lang="en-US" sz="2400" dirty="0" smtClean="0"/>
              <a:t>#</a:t>
            </a:r>
            <a:r>
              <a:rPr lang="hu-HU" sz="2400" dirty="0" smtClean="0"/>
              <a:t>2</a:t>
            </a:r>
            <a:r>
              <a:rPr lang="hu-HU" sz="2400" dirty="0"/>
              <a:t>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=[1,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=[-1,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2800" dirty="0"/>
              <a:t>This is the simplest task in 2D which is </a:t>
            </a:r>
            <a:br>
              <a:rPr lang="en-US" sz="2800" dirty="0"/>
            </a:br>
            <a:r>
              <a:rPr lang="en-US" sz="2800" dirty="0"/>
              <a:t>linearly non-separable</a:t>
            </a:r>
          </a:p>
          <a:p>
            <a:r>
              <a:rPr lang="en-US" sz="2800" dirty="0"/>
              <a:t>We will apply the kernel </a:t>
            </a:r>
            <a:r>
              <a:rPr lang="en-US" sz="2800" dirty="0" smtClean="0"/>
              <a:t>function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K(x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1"/>
            <a:r>
              <a:rPr lang="en-US" sz="2400" dirty="0" smtClean="0"/>
              <a:t>…polynomial kernel</a:t>
            </a:r>
            <a:r>
              <a:rPr lang="hu-HU" sz="2400" dirty="0" smtClean="0"/>
              <a:t>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/>
              <a:t>Which corresponds to the mapping </a:t>
            </a:r>
            <a:r>
              <a:rPr lang="hu-HU" sz="2800" dirty="0" smtClean="0"/>
              <a:t>(</a:t>
            </a:r>
            <a:r>
              <a:rPr lang="hu-HU" sz="2800" dirty="0" smtClean="0"/>
              <a:t>2D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hu-HU" sz="2800" dirty="0" smtClean="0"/>
              <a:t>6D)</a:t>
            </a:r>
            <a:r>
              <a:rPr lang="en-US" sz="2800" dirty="0" smtClean="0"/>
              <a:t>: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268760"/>
            <a:ext cx="2195438" cy="21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988456"/>
              </p:ext>
            </p:extLst>
          </p:nvPr>
        </p:nvGraphicFramePr>
        <p:xfrm>
          <a:off x="1411288" y="4987925"/>
          <a:ext cx="69675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Equation" r:id="rId4" imgW="3543120" imgH="291960" progId="Equation.3">
                  <p:embed/>
                </p:oleObj>
              </mc:Choice>
              <mc:Fallback>
                <p:oleObj name="Equation" r:id="rId4" imgW="35431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4987925"/>
                        <a:ext cx="6967537" cy="61436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87819"/>
              </p:ext>
            </p:extLst>
          </p:nvPr>
        </p:nvGraphicFramePr>
        <p:xfrm>
          <a:off x="5093791" y="5902151"/>
          <a:ext cx="69230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9" name="Equation" r:id="rId3" imgW="3517560" imgH="431640" progId="Equation.3">
                  <p:embed/>
                </p:oleObj>
              </mc:Choice>
              <mc:Fallback>
                <p:oleObj name="Equation" r:id="rId3" imgW="3517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791" y="5902151"/>
                        <a:ext cx="6923088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Example – The XOR problem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To obtain the solution, we have to maximize</a:t>
            </a:r>
            <a:endParaRPr lang="hu-HU" sz="2800" dirty="0"/>
          </a:p>
          <a:p>
            <a:pPr lvl="2"/>
            <a:endParaRPr lang="hu-HU" sz="2000" dirty="0"/>
          </a:p>
          <a:p>
            <a:pPr lvl="2"/>
            <a:endParaRPr lang="hu-HU" sz="2000" dirty="0"/>
          </a:p>
          <a:p>
            <a:r>
              <a:rPr lang="en-US" sz="2800" dirty="0" smtClean="0"/>
              <a:t>…with the constraints</a:t>
            </a:r>
            <a:r>
              <a:rPr lang="hu-HU" sz="2800" dirty="0" smtClean="0"/>
              <a:t>:   </a:t>
            </a:r>
            <a:r>
              <a:rPr lang="en-US" sz="2800" dirty="0" smtClean="0"/>
              <a:t>	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  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/>
              <a:t> </a:t>
            </a:r>
            <a:r>
              <a:rPr lang="hu-HU" sz="2800" dirty="0" smtClean="0"/>
              <a:t>  </a:t>
            </a:r>
            <a:r>
              <a:rPr lang="en-US" sz="2800" dirty="0" smtClean="0"/>
              <a:t>and</a:t>
            </a:r>
            <a:r>
              <a:rPr lang="hu-HU" sz="2800" dirty="0" smtClean="0"/>
              <a:t>   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hu-HU" sz="2800" dirty="0"/>
          </a:p>
          <a:p>
            <a:r>
              <a:rPr lang="en-US" sz="2800" dirty="0" smtClean="0"/>
              <a:t>The solution</a:t>
            </a:r>
            <a:r>
              <a:rPr lang="hu-HU" sz="2800" dirty="0" smtClean="0"/>
              <a:t>: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So all </a:t>
            </a:r>
            <a:r>
              <a:rPr lang="hu-HU" sz="2400" dirty="0" smtClean="0"/>
              <a:t>4 </a:t>
            </a:r>
            <a:r>
              <a:rPr lang="en-US" sz="2400" dirty="0" smtClean="0"/>
              <a:t>samples are support vectors</a:t>
            </a:r>
            <a:r>
              <a:rPr lang="hu-HU" sz="2400" dirty="0" smtClean="0"/>
              <a:t> </a:t>
            </a:r>
            <a:r>
              <a:rPr lang="hu-HU" sz="2400" dirty="0" smtClean="0"/>
              <a:t>(</a:t>
            </a:r>
            <a:r>
              <a:rPr lang="en-US" sz="2400" dirty="0" smtClean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hu-HU" sz="2400" dirty="0"/>
              <a:t> 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en-US" sz="2800" dirty="0" smtClean="0"/>
              <a:t>The weight vector is</a:t>
            </a:r>
            <a:r>
              <a:rPr lang="hu-HU" sz="2800" dirty="0" smtClean="0"/>
              <a:t>:</a:t>
            </a:r>
            <a:endParaRPr lang="en-US" sz="2800" dirty="0" smtClean="0"/>
          </a:p>
          <a:p>
            <a:pPr lvl="3"/>
            <a:endParaRPr lang="en-US" sz="800" dirty="0" smtClean="0"/>
          </a:p>
          <a:p>
            <a:r>
              <a:rPr lang="en-US" sz="2800" dirty="0" smtClean="0"/>
              <a:t>…which is</a:t>
            </a:r>
            <a:r>
              <a:rPr lang="hu-HU" sz="2800" dirty="0" smtClean="0"/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[ 0 0 0 -√2 0 0]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Which has only one non-zero component</a:t>
            </a:r>
            <a:endParaRPr lang="hu-HU" sz="2400" dirty="0"/>
          </a:p>
          <a:p>
            <a:r>
              <a:rPr lang="en-US" sz="2800" dirty="0" smtClean="0"/>
              <a:t>The discriminant function in the transformed space is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endParaRPr lang="hu-HU" sz="2400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87550"/>
              </p:ext>
            </p:extLst>
          </p:nvPr>
        </p:nvGraphicFramePr>
        <p:xfrm>
          <a:off x="1966913" y="1700808"/>
          <a:ext cx="52212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0" name="Equation" r:id="rId5" imgW="2654280" imgH="444240" progId="Equation.3">
                  <p:embed/>
                </p:oleObj>
              </mc:Choice>
              <mc:Fallback>
                <p:oleObj name="Equation" r:id="rId5" imgW="2654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700808"/>
                        <a:ext cx="5221287" cy="9366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62857"/>
              </p:ext>
            </p:extLst>
          </p:nvPr>
        </p:nvGraphicFramePr>
        <p:xfrm>
          <a:off x="5231904" y="4005064"/>
          <a:ext cx="66468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1" name="Equation" r:id="rId7" imgW="3377880" imgH="368280" progId="Equation.3">
                  <p:embed/>
                </p:oleObj>
              </mc:Choice>
              <mc:Fallback>
                <p:oleObj name="Equation" r:id="rId7" imgW="3377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4" y="4005064"/>
                        <a:ext cx="6646863" cy="7762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Example – The XOR problem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The decision boundary is where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g(x)=0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It is non-linear in the original 2Dfeature </a:t>
            </a:r>
            <a:r>
              <a:rPr lang="en-US" sz="2800" dirty="0" smtClean="0"/>
              <a:t>space</a:t>
            </a:r>
          </a:p>
          <a:p>
            <a:pPr lvl="1"/>
            <a:r>
              <a:rPr lang="en-US" sz="2400" dirty="0" smtClean="0"/>
              <a:t>while </a:t>
            </a:r>
            <a:r>
              <a:rPr lang="en-US" sz="2400" dirty="0"/>
              <a:t>it is linear in the new 6D feature space (from which only 2 dimensions are shown in the figure), and it also correctly separates the two </a:t>
            </a:r>
            <a:r>
              <a:rPr lang="en-US" sz="2400" dirty="0" smtClean="0"/>
              <a:t>classes</a:t>
            </a:r>
            <a:endParaRPr lang="hu-H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844824"/>
            <a:ext cx="6192688" cy="29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Example – RBF kernel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918448" cy="4525963"/>
          </a:xfrm>
        </p:spPr>
        <p:txBody>
          <a:bodyPr/>
          <a:lstStyle/>
          <a:p>
            <a:r>
              <a:rPr lang="en-US" sz="2800" dirty="0" smtClean="0"/>
              <a:t>The</a:t>
            </a:r>
            <a:r>
              <a:rPr lang="hu-HU" sz="2800" dirty="0" smtClean="0"/>
              <a:t> </a:t>
            </a:r>
            <a:r>
              <a:rPr lang="hu-HU" sz="2800" dirty="0"/>
              <a:t>RBF </a:t>
            </a:r>
            <a:r>
              <a:rPr lang="hu-HU" sz="2800" dirty="0" smtClean="0"/>
              <a:t>kernel</a:t>
            </a:r>
            <a:r>
              <a:rPr lang="en-US" sz="2800" dirty="0" smtClean="0"/>
              <a:t> function is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en-US" sz="2800" dirty="0"/>
              <a:t>You can see how the decision boundaries change with the meta-parameters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/>
              <a:t> </a:t>
            </a:r>
            <a:r>
              <a:rPr lang="en-US" sz="2800" dirty="0"/>
              <a:t>(it is the parameter of SVM) and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dirty="0" smtClean="0"/>
              <a:t> </a:t>
            </a:r>
            <a:r>
              <a:rPr lang="en-US" sz="2800" dirty="0"/>
              <a:t>(it is the parameter of the kernel function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456283"/>
            <a:ext cx="525621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64311"/>
              </p:ext>
            </p:extLst>
          </p:nvPr>
        </p:nvGraphicFramePr>
        <p:xfrm>
          <a:off x="1295400" y="1889125"/>
          <a:ext cx="39989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name="Equation" r:id="rId4" imgW="2031840" imgH="457200" progId="Equation.3">
                  <p:embed/>
                </p:oleObj>
              </mc:Choice>
              <mc:Fallback>
                <p:oleObj name="Equation" r:id="rId4" imgW="2031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89125"/>
                        <a:ext cx="3998913" cy="965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Let’s start with linear discriminant functions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774432" cy="4525963"/>
          </a:xfrm>
        </p:spPr>
        <p:txBody>
          <a:bodyPr/>
          <a:lstStyle/>
          <a:p>
            <a:endParaRPr lang="hu-HU" sz="2800" dirty="0" smtClean="0"/>
          </a:p>
          <a:p>
            <a:endParaRPr lang="hu-HU" sz="2800" dirty="0"/>
          </a:p>
          <a:p>
            <a:r>
              <a:rPr lang="en-US" sz="2800" dirty="0"/>
              <a:t>In the linearly separable case </a:t>
            </a:r>
            <a:br>
              <a:rPr lang="en-US" sz="2800" dirty="0"/>
            </a:br>
            <a:r>
              <a:rPr lang="en-US" sz="2800" dirty="0"/>
              <a:t>usually there are a lot of possible </a:t>
            </a:r>
            <a:br>
              <a:rPr lang="en-US" sz="2800" dirty="0"/>
            </a:br>
            <a:r>
              <a:rPr lang="en-US" sz="2800" dirty="0"/>
              <a:t>solutions</a:t>
            </a:r>
          </a:p>
          <a:p>
            <a:endParaRPr lang="en-US" sz="2800" dirty="0" smtClean="0"/>
          </a:p>
          <a:p>
            <a:r>
              <a:rPr lang="en-US" sz="2800" dirty="0" smtClean="0"/>
              <a:t>Which </a:t>
            </a:r>
            <a:r>
              <a:rPr lang="en-US" sz="2800" dirty="0"/>
              <a:t>one should we prefer </a:t>
            </a:r>
            <a:br>
              <a:rPr lang="en-US" sz="2800" dirty="0"/>
            </a:br>
            <a:r>
              <a:rPr lang="en-US" sz="2800" dirty="0"/>
              <a:t>from among the red lines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565621"/>
            <a:ext cx="4176464" cy="43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Multi-class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smtClean="0">
                <a:solidFill>
                  <a:schemeClr val="tx1"/>
                </a:solidFill>
              </a:rPr>
              <a:t>SVM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430616" cy="4525963"/>
          </a:xfrm>
        </p:spPr>
        <p:txBody>
          <a:bodyPr/>
          <a:lstStyle/>
          <a:p>
            <a:r>
              <a:rPr lang="en-US" sz="2800" dirty="0"/>
              <a:t>It is not easy to extend SVMs to multi-class classification</a:t>
            </a:r>
          </a:p>
          <a:p>
            <a:r>
              <a:rPr lang="en-US" sz="2800" dirty="0" smtClean="0"/>
              <a:t>…but as </a:t>
            </a:r>
            <a:r>
              <a:rPr lang="en-US" sz="2800" dirty="0"/>
              <a:t>the simplest solution, one can </a:t>
            </a:r>
            <a:r>
              <a:rPr lang="en-US" sz="2800" dirty="0" smtClean="0"/>
              <a:t>always use </a:t>
            </a:r>
            <a:r>
              <a:rPr lang="en-US" sz="2800" dirty="0"/>
              <a:t>the “one against the rest” or the “one against one” method presented </a:t>
            </a:r>
            <a:r>
              <a:rPr lang="en-US" sz="2800" dirty="0" smtClean="0"/>
              <a:t>earlier</a:t>
            </a:r>
            <a:endParaRPr lang="en-US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077072"/>
            <a:ext cx="6644830" cy="22322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17" y="1268760"/>
            <a:ext cx="3777711" cy="27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Further SVM extensions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710536" cy="4525963"/>
          </a:xfrm>
        </p:spPr>
        <p:txBody>
          <a:bodyPr/>
          <a:lstStyle/>
          <a:p>
            <a:r>
              <a:rPr lang="en-US" sz="2800" b="1" dirty="0"/>
              <a:t>Probability</a:t>
            </a:r>
            <a:r>
              <a:rPr lang="en-US" sz="2800" dirty="0"/>
              <a:t> estimation</a:t>
            </a:r>
          </a:p>
          <a:p>
            <a:pPr lvl="1"/>
            <a:r>
              <a:rPr lang="en-US" sz="2400" dirty="0"/>
              <a:t>The SVM outputs </a:t>
            </a:r>
            <a:r>
              <a:rPr lang="en-US" sz="2400" dirty="0" smtClean="0"/>
              <a:t>(i.e.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en-US" sz="2400" dirty="0" smtClean="0"/>
              <a:t>) cannot </a:t>
            </a:r>
            <a:r>
              <a:rPr lang="en-US" sz="2400" dirty="0"/>
              <a:t>be directly interpreted as posterior probability </a:t>
            </a:r>
            <a:r>
              <a:rPr lang="en-US" sz="2400" dirty="0" smtClean="0"/>
              <a:t>estimates.</a:t>
            </a:r>
          </a:p>
          <a:p>
            <a:pPr lvl="1"/>
            <a:r>
              <a:rPr lang="en-US" sz="2400" dirty="0" smtClean="0"/>
              <a:t>There </a:t>
            </a:r>
            <a:r>
              <a:rPr lang="en-US" sz="2400" dirty="0"/>
              <a:t>exists several solutions to convert their outputs to probability estimates, but these are just approximations</a:t>
            </a:r>
          </a:p>
          <a:p>
            <a:pPr lvl="1"/>
            <a:r>
              <a:rPr lang="en-US" sz="2400" dirty="0" err="1" smtClean="0"/>
              <a:t>e.g</a:t>
            </a:r>
            <a:r>
              <a:rPr lang="hu-HU" sz="2400" dirty="0" smtClean="0"/>
              <a:t>. </a:t>
            </a:r>
            <a:r>
              <a:rPr lang="hu-HU" sz="2400" dirty="0" smtClean="0"/>
              <a:t>Platt </a:t>
            </a:r>
            <a:r>
              <a:rPr lang="hu-HU" sz="2400" dirty="0" err="1" smtClean="0"/>
              <a:t>scaling</a:t>
            </a:r>
            <a:r>
              <a:rPr lang="hu-HU" sz="2400" dirty="0" smtClean="0"/>
              <a:t>: </a:t>
            </a:r>
            <a:r>
              <a:rPr lang="en-US" sz="2400" dirty="0" smtClean="0"/>
              <a:t>sigmoid of distance</a:t>
            </a:r>
            <a:endParaRPr lang="hu-HU" sz="2400" dirty="0" smtClean="0"/>
          </a:p>
          <a:p>
            <a:r>
              <a:rPr lang="en-US" sz="2800" dirty="0"/>
              <a:t>SVMs have several extensions which allow them to solve </a:t>
            </a:r>
            <a:r>
              <a:rPr lang="en-US" sz="2800" b="1" dirty="0"/>
              <a:t>regression </a:t>
            </a:r>
            <a:r>
              <a:rPr lang="en-US" sz="2800" dirty="0"/>
              <a:t>tasks instead of </a:t>
            </a:r>
            <a:r>
              <a:rPr lang="en-US" sz="2800" dirty="0" smtClean="0"/>
              <a:t>classification</a:t>
            </a:r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412776"/>
            <a:ext cx="3066450" cy="21645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149080"/>
            <a:ext cx="3114675" cy="2600325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V="1">
            <a:off x="6312024" y="3359150"/>
            <a:ext cx="1944216" cy="8619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6096000" y="5373216"/>
            <a:ext cx="187220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484784"/>
            <a:ext cx="4059224" cy="20847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06" y="3963132"/>
            <a:ext cx="3933850" cy="22021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 –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Summary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286600" cy="4525963"/>
          </a:xfrm>
        </p:spPr>
        <p:txBody>
          <a:bodyPr/>
          <a:lstStyle/>
          <a:p>
            <a:r>
              <a:rPr lang="en-US" sz="2800" dirty="0" smtClean="0"/>
              <a:t>Advantages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en-US" sz="2400" dirty="0"/>
              <a:t>It is based on a nice theory</a:t>
            </a:r>
          </a:p>
          <a:p>
            <a:pPr lvl="1"/>
            <a:r>
              <a:rPr lang="en-US" sz="2400" dirty="0"/>
              <a:t>It has good generalization properties (not inclined to </a:t>
            </a:r>
            <a:r>
              <a:rPr lang="en-US" sz="2400" dirty="0" err="1"/>
              <a:t>overfitting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It is guaranteed to find the global optimum</a:t>
            </a:r>
          </a:p>
          <a:p>
            <a:pPr lvl="1"/>
            <a:r>
              <a:rPr lang="en-US" sz="2400" dirty="0"/>
              <a:t>With the “kernel trick” it is able to find non-linear discriminant functions</a:t>
            </a:r>
          </a:p>
          <a:p>
            <a:pPr lvl="1"/>
            <a:r>
              <a:rPr lang="en-US" sz="2400" dirty="0"/>
              <a:t>The complexity of the learned classifier depends on the number of support vectors found, not on the number of training samples, nor on the number of dimensions of the transformed </a:t>
            </a:r>
            <a:r>
              <a:rPr lang="en-US" sz="2400" dirty="0" smtClean="0"/>
              <a:t>space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92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484784"/>
            <a:ext cx="4059224" cy="20847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06" y="3963132"/>
            <a:ext cx="3933850" cy="22021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 – Summary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278488" cy="4525963"/>
          </a:xfrm>
        </p:spPr>
        <p:txBody>
          <a:bodyPr/>
          <a:lstStyle/>
          <a:p>
            <a:r>
              <a:rPr lang="en-US" sz="2800" dirty="0" smtClean="0"/>
              <a:t>Disadvantages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en-US" sz="2400" dirty="0"/>
              <a:t>The quadratic programming optimization is computationally more expensive than most of the other machine learning methods</a:t>
            </a:r>
          </a:p>
          <a:p>
            <a:pPr lvl="1"/>
            <a:r>
              <a:rPr lang="en-US" sz="2400" dirty="0" smtClean="0"/>
              <a:t>Choosing </a:t>
            </a:r>
            <a:r>
              <a:rPr lang="en-US" sz="2400" dirty="0"/>
              <a:t>the optimal kernel function is difficult</a:t>
            </a:r>
          </a:p>
          <a:p>
            <a:pPr lvl="1"/>
            <a:r>
              <a:rPr lang="hu-HU" sz="2400" dirty="0" smtClean="0"/>
              <a:t>Kernel</a:t>
            </a:r>
            <a:r>
              <a:rPr lang="en-US" sz="2400" dirty="0" smtClean="0"/>
              <a:t> function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a further </a:t>
            </a:r>
            <a:r>
              <a:rPr lang="en-US" sz="2400" dirty="0" err="1" smtClean="0">
                <a:sym typeface="Wingdings" panose="05000000000000000000" pitchFamily="2" charset="2"/>
              </a:rPr>
              <a:t>hyperparameter</a:t>
            </a:r>
            <a:endParaRPr lang="hu-HU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34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Linear discriminant functions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/>
              <a:t>Remember that the training data items are just samples from all the possible data</a:t>
            </a:r>
          </a:p>
          <a:p>
            <a:r>
              <a:rPr lang="en-US" sz="2800" dirty="0"/>
              <a:t>Our goal is to generalize </a:t>
            </a:r>
            <a:r>
              <a:rPr lang="en-US" sz="2800" dirty="0" smtClean="0"/>
              <a:t>to unseen </a:t>
            </a:r>
            <a:r>
              <a:rPr lang="en-US" sz="2800" dirty="0"/>
              <a:t>data</a:t>
            </a:r>
          </a:p>
          <a:p>
            <a:r>
              <a:rPr lang="en-US" sz="2800" dirty="0"/>
              <a:t>A new sample from a class is </a:t>
            </a:r>
            <a:r>
              <a:rPr lang="en-US" sz="2800" dirty="0" smtClean="0"/>
              <a:t>likely </a:t>
            </a:r>
            <a:r>
              <a:rPr lang="en-US" sz="2800" dirty="0"/>
              <a:t>to be </a:t>
            </a:r>
            <a:br>
              <a:rPr lang="en-US" sz="2800" dirty="0"/>
            </a:br>
            <a:r>
              <a:rPr lang="en-US" sz="2800" dirty="0" smtClean="0"/>
              <a:t>close </a:t>
            </a:r>
            <a:r>
              <a:rPr lang="en-US" sz="2800" dirty="0"/>
              <a:t>to the </a:t>
            </a:r>
            <a:r>
              <a:rPr lang="en-US" sz="2800" dirty="0" smtClean="0"/>
              <a:t>training samples </a:t>
            </a:r>
            <a:r>
              <a:rPr lang="en-US" sz="2800" dirty="0"/>
              <a:t>from the </a:t>
            </a:r>
            <a:br>
              <a:rPr lang="en-US" sz="2800" dirty="0"/>
            </a:br>
            <a:r>
              <a:rPr lang="en-US" sz="2800" dirty="0" smtClean="0"/>
              <a:t>same </a:t>
            </a:r>
            <a:r>
              <a:rPr lang="en-US" sz="2800" dirty="0"/>
              <a:t>class</a:t>
            </a:r>
          </a:p>
          <a:p>
            <a:r>
              <a:rPr lang="en-US" sz="2800" dirty="0"/>
              <a:t>So if the decision boundary is </a:t>
            </a:r>
            <a:r>
              <a:rPr lang="en-US" sz="2800" dirty="0" smtClean="0"/>
              <a:t>close </a:t>
            </a:r>
            <a:r>
              <a:rPr lang="en-US" sz="2800" dirty="0"/>
              <a:t>to </a:t>
            </a:r>
            <a:br>
              <a:rPr lang="en-US" sz="2800" dirty="0"/>
            </a:br>
            <a:r>
              <a:rPr lang="en-US" sz="2800" dirty="0" smtClean="0"/>
              <a:t>the </a:t>
            </a:r>
            <a:r>
              <a:rPr lang="en-US" sz="2800" dirty="0"/>
              <a:t>training samples, </a:t>
            </a:r>
            <a:r>
              <a:rPr lang="en-US" sz="2800" dirty="0" smtClean="0"/>
              <a:t>the </a:t>
            </a:r>
            <a:r>
              <a:rPr lang="en-US" sz="2800" dirty="0"/>
              <a:t>new sample will </a:t>
            </a:r>
            <a:br>
              <a:rPr lang="en-US" sz="2800" dirty="0"/>
            </a:br>
            <a:r>
              <a:rPr lang="en-US" sz="2800" dirty="0" smtClean="0"/>
              <a:t>fall on the </a:t>
            </a:r>
            <a:r>
              <a:rPr lang="en-US" sz="2800" dirty="0"/>
              <a:t>wrong side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misclassification</a:t>
            </a:r>
          </a:p>
          <a:p>
            <a:pPr lvl="1"/>
            <a:r>
              <a:rPr lang="en-US" sz="2400" dirty="0"/>
              <a:t>Our heuristic </a:t>
            </a:r>
            <a:r>
              <a:rPr lang="en-US" sz="2400" dirty="0" smtClean="0"/>
              <a:t>will </a:t>
            </a:r>
            <a:r>
              <a:rPr lang="en-US" sz="2400" dirty="0"/>
              <a:t>be </a:t>
            </a:r>
            <a:r>
              <a:rPr lang="en-US" sz="2400" dirty="0" smtClean="0"/>
              <a:t>to put </a:t>
            </a:r>
            <a:r>
              <a:rPr lang="en-US" sz="2400" dirty="0"/>
              <a:t>the decision boundary as far from the samples as </a:t>
            </a:r>
            <a:r>
              <a:rPr lang="en-US" sz="2400" dirty="0" smtClean="0"/>
              <a:t>possible, to improve generalization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844824"/>
            <a:ext cx="41703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4478288" cy="4525963"/>
          </a:xfrm>
        </p:spPr>
        <p:txBody>
          <a:bodyPr/>
          <a:lstStyle/>
          <a:p>
            <a:r>
              <a:rPr lang="en-US" sz="2800" dirty="0"/>
              <a:t>Our basic ideas will be to move the </a:t>
            </a:r>
            <a:r>
              <a:rPr lang="en-US" sz="2800" dirty="0" err="1"/>
              <a:t>hyperplane</a:t>
            </a:r>
            <a:r>
              <a:rPr lang="en-US" sz="2800" dirty="0"/>
              <a:t> as </a:t>
            </a:r>
            <a:r>
              <a:rPr lang="en-US" sz="2800" dirty="0" smtClean="0"/>
              <a:t>far </a:t>
            </a:r>
            <a:r>
              <a:rPr lang="en-US" sz="2800" dirty="0"/>
              <a:t>as possible from the training data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optimal </a:t>
            </a:r>
            <a:r>
              <a:rPr lang="en-US" sz="2800" dirty="0" err="1"/>
              <a:t>hyperplane</a:t>
            </a:r>
            <a:r>
              <a:rPr lang="en-US" sz="2800" dirty="0"/>
              <a:t> </a:t>
            </a:r>
            <a:r>
              <a:rPr lang="en-US" sz="2800" dirty="0" smtClean="0"/>
              <a:t>will have the same distance from the nearest </a:t>
            </a:r>
            <a:r>
              <a:rPr lang="en-US" sz="2800" dirty="0"/>
              <a:t>example from class 1 </a:t>
            </a:r>
            <a:r>
              <a:rPr lang="en-US" sz="2800" dirty="0" smtClean="0"/>
              <a:t>and </a:t>
            </a:r>
            <a:r>
              <a:rPr lang="en-US" sz="2800" dirty="0"/>
              <a:t>from the nearest example from class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Support Vector Machines – Basic Idea</a:t>
            </a:r>
            <a:endParaRPr lang="hu-H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66" y="1988840"/>
            <a:ext cx="66504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414392" cy="4525963"/>
          </a:xfrm>
        </p:spPr>
        <p:txBody>
          <a:bodyPr/>
          <a:lstStyle/>
          <a:p>
            <a:r>
              <a:rPr lang="en-US" sz="2800" dirty="0"/>
              <a:t>SVMs will seek to maximize the </a:t>
            </a:r>
            <a:r>
              <a:rPr lang="en-US" sz="2800" dirty="0" smtClean="0"/>
              <a:t>margin (“largest margin” principle)</a:t>
            </a:r>
          </a:p>
          <a:p>
            <a:r>
              <a:rPr lang="en-US" sz="2800" dirty="0"/>
              <a:t>Where the margin is twice the distance of the closest example to the separating </a:t>
            </a:r>
            <a:r>
              <a:rPr lang="en-US" sz="2800" dirty="0" err="1"/>
              <a:t>hyperplane</a:t>
            </a:r>
            <a:endParaRPr lang="en-US" sz="2800" dirty="0"/>
          </a:p>
          <a:p>
            <a:r>
              <a:rPr lang="en-US" sz="2800" dirty="0"/>
              <a:t>Maximizing the margin leads to a better generalization	</a:t>
            </a:r>
          </a:p>
          <a:p>
            <a:pPr lvl="1"/>
            <a:r>
              <a:rPr lang="en-US" sz="2400" dirty="0"/>
              <a:t>Both </a:t>
            </a:r>
            <a:r>
              <a:rPr lang="en-US" sz="2400" dirty="0" smtClean="0"/>
              <a:t>in </a:t>
            </a:r>
            <a:r>
              <a:rPr lang="en-US" sz="2400" dirty="0"/>
              <a:t>theory and in </a:t>
            </a:r>
            <a:r>
              <a:rPr lang="en-US" sz="2400" dirty="0" smtClean="0"/>
              <a:t>practice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SVMs – Linearly Separable Case</a:t>
            </a:r>
            <a:endParaRPr lang="hu-H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227509"/>
            <a:ext cx="403383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456686"/>
            <a:ext cx="6192688" cy="22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456686"/>
            <a:ext cx="6192688" cy="228468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SVMs – Linearly Separable Case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702424" cy="45259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support vectors </a:t>
            </a:r>
            <a:r>
              <a:rPr lang="en-US" sz="2800" dirty="0"/>
              <a:t>are the samples that are the closest to the </a:t>
            </a:r>
            <a:r>
              <a:rPr lang="en-US" sz="2800" dirty="0" smtClean="0"/>
              <a:t>separating </a:t>
            </a:r>
            <a:r>
              <a:rPr lang="en-US" sz="2800" dirty="0" err="1"/>
              <a:t>hyperplane</a:t>
            </a:r>
            <a:endParaRPr lang="en-US" sz="2800" dirty="0"/>
          </a:p>
          <a:p>
            <a:pPr lvl="1"/>
            <a:r>
              <a:rPr lang="en-US" sz="2400" dirty="0" smtClean="0"/>
              <a:t>These </a:t>
            </a:r>
            <a:r>
              <a:rPr lang="en-US" sz="2400" dirty="0"/>
              <a:t>samples are the most difficult to classify</a:t>
            </a:r>
          </a:p>
          <a:p>
            <a:r>
              <a:rPr lang="en-US" sz="2800" dirty="0"/>
              <a:t>The separating </a:t>
            </a:r>
            <a:r>
              <a:rPr lang="en-US" sz="2800" dirty="0" err="1"/>
              <a:t>hyperplane</a:t>
            </a:r>
            <a:r>
              <a:rPr lang="en-US" sz="2800" dirty="0"/>
              <a:t> is </a:t>
            </a:r>
            <a:r>
              <a:rPr lang="en-US" sz="2800" dirty="0" smtClean="0"/>
              <a:t>defined </a:t>
            </a:r>
            <a:r>
              <a:rPr lang="en-US" sz="2800" dirty="0"/>
              <a:t>by the support vectors</a:t>
            </a:r>
          </a:p>
          <a:p>
            <a:pPr lvl="1"/>
            <a:r>
              <a:rPr lang="en-US" sz="2400" dirty="0"/>
              <a:t>But of course, we will know which samples are the support vectors only </a:t>
            </a:r>
            <a:r>
              <a:rPr lang="en-US" sz="2400" b="1" dirty="0"/>
              <a:t>after </a:t>
            </a:r>
            <a:r>
              <a:rPr lang="en-US" sz="2400" dirty="0"/>
              <a:t>finding the optimal </a:t>
            </a:r>
            <a:r>
              <a:rPr lang="en-US" sz="2400" dirty="0" err="1" smtClean="0"/>
              <a:t>hyperplane</a:t>
            </a:r>
            <a:endParaRPr lang="hu-H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227509"/>
            <a:ext cx="403383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the margin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/>
              <a:t>Remember that the distance of any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 </a:t>
            </a:r>
            <a:r>
              <a:rPr lang="en-US" sz="2800" dirty="0"/>
              <a:t>point from the separating </a:t>
            </a:r>
            <a:r>
              <a:rPr lang="en-US" sz="2800" dirty="0" err="1"/>
              <a:t>hyperplane</a:t>
            </a:r>
            <a:r>
              <a:rPr lang="en-US" sz="2800" dirty="0"/>
              <a:t> where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g(x)=0</a:t>
            </a:r>
            <a:r>
              <a:rPr lang="en-US" sz="2800" dirty="0" smtClean="0"/>
              <a:t> is:</a:t>
            </a:r>
            <a:endParaRPr lang="en-US" sz="2800" dirty="0"/>
          </a:p>
          <a:p>
            <a:endParaRPr lang="en-US" sz="2800" dirty="0" smtClean="0"/>
          </a:p>
          <a:p>
            <a:pPr lvl="2"/>
            <a:endParaRPr lang="hu-HU" sz="2000" dirty="0"/>
          </a:p>
          <a:p>
            <a:r>
              <a:rPr lang="en-US" sz="2800" dirty="0" smtClean="0"/>
              <a:t>And the distance remains the same if we</a:t>
            </a:r>
            <a:r>
              <a:rPr lang="hu-HU" sz="2800" dirty="0" smtClean="0"/>
              <a:t>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2800" dirty="0" smtClean="0"/>
              <a:t>multiply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/>
              <a:t>by a non-zero constant:</a:t>
            </a:r>
            <a:endParaRPr lang="hu-HU" sz="2800" dirty="0" smtClean="0"/>
          </a:p>
          <a:p>
            <a:pPr lvl="2"/>
            <a:endParaRPr lang="hu-HU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3"/>
            <a:endParaRPr lang="hu-HU" sz="1600" dirty="0"/>
          </a:p>
          <a:p>
            <a:pPr lvl="1"/>
            <a:r>
              <a:rPr lang="en-US" sz="2400" b="1" dirty="0" smtClean="0"/>
              <a:t>This means </a:t>
            </a:r>
            <a:r>
              <a:rPr lang="en-US" sz="2400" dirty="0" smtClean="0"/>
              <a:t>that maximizing the margin does not uniquely define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endParaRPr lang="hu-HU" sz="2400" dirty="0"/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632744"/>
              </p:ext>
            </p:extLst>
          </p:nvPr>
        </p:nvGraphicFramePr>
        <p:xfrm>
          <a:off x="5898753" y="1916832"/>
          <a:ext cx="13493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3" name="Equation" r:id="rId3" imgW="685800" imgH="507960" progId="Equation.3">
                  <p:embed/>
                </p:oleObj>
              </mc:Choice>
              <mc:Fallback>
                <p:oleObj name="Equation" r:id="rId3" imgW="685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753" y="1916832"/>
                        <a:ext cx="13493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23" y="2060848"/>
            <a:ext cx="3960440" cy="315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06590"/>
              </p:ext>
            </p:extLst>
          </p:nvPr>
        </p:nvGraphicFramePr>
        <p:xfrm>
          <a:off x="1440081" y="4293096"/>
          <a:ext cx="17494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4" name="Equation" r:id="rId6" imgW="888840" imgH="215640" progId="Equation.3">
                  <p:embed/>
                </p:oleObj>
              </mc:Choice>
              <mc:Fallback>
                <p:oleObj name="Equation" r:id="rId6" imgW="888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081" y="4293096"/>
                        <a:ext cx="17494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05256"/>
              </p:ext>
            </p:extLst>
          </p:nvPr>
        </p:nvGraphicFramePr>
        <p:xfrm>
          <a:off x="3863752" y="4077072"/>
          <a:ext cx="32988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5" name="Equation" r:id="rId8" imgW="1676160" imgH="507960" progId="Equation.3">
                  <p:embed/>
                </p:oleObj>
              </mc:Choice>
              <mc:Fallback>
                <p:oleObj name="Equation" r:id="rId8" imgW="1676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2" y="4077072"/>
                        <a:ext cx="32988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55945</TotalTime>
  <Words>2326</Words>
  <Application>Microsoft Office PowerPoint</Application>
  <PresentationFormat>Szélesvásznú</PresentationFormat>
  <Paragraphs>288</Paragraphs>
  <Slides>43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43</vt:i4>
      </vt:variant>
    </vt:vector>
  </HeadingPairs>
  <TitlesOfParts>
    <vt:vector size="49" baseType="lpstr">
      <vt:lpstr>Arial</vt:lpstr>
      <vt:lpstr>Times New Roman</vt:lpstr>
      <vt:lpstr>Wingdings</vt:lpstr>
      <vt:lpstr>Alapértelmezett terv</vt:lpstr>
      <vt:lpstr>Microsoft Equation 3.0</vt:lpstr>
      <vt:lpstr>Equation</vt:lpstr>
      <vt:lpstr>Support Vector Machines</vt:lpstr>
      <vt:lpstr>Support Vector Machines (SVMs)</vt:lpstr>
      <vt:lpstr>Support Vector Machines (SVMs) #2</vt:lpstr>
      <vt:lpstr>Let’s start with linear discriminant functions</vt:lpstr>
      <vt:lpstr>Linear discriminant functions</vt:lpstr>
      <vt:lpstr>Support Vector Machines – Basic Idea</vt:lpstr>
      <vt:lpstr>SVMs – Linearly Separable Case</vt:lpstr>
      <vt:lpstr>SVMs – Linearly Separable Case #2</vt:lpstr>
      <vt:lpstr>Formalizing the margin</vt:lpstr>
      <vt:lpstr>Formalizing the margin #2</vt:lpstr>
      <vt:lpstr>Formalizing the margin #3</vt:lpstr>
      <vt:lpstr>Maximizing the margin</vt:lpstr>
      <vt:lpstr>Maximizing the margin #2</vt:lpstr>
      <vt:lpstr>Maximizing the margin #3</vt:lpstr>
      <vt:lpstr>Maximizing the margin #4</vt:lpstr>
      <vt:lpstr>SVMs – linearly non-separable case</vt:lpstr>
      <vt:lpstr>SVMs – linearly non-separable case #2</vt:lpstr>
      <vt:lpstr>SVMs – linearly non-separable case #3</vt:lpstr>
      <vt:lpstr>SVMs – linearly non-separable case #4</vt:lpstr>
      <vt:lpstr>Nonlinear SVMs</vt:lpstr>
      <vt:lpstr>Nonlinear SVMs #2</vt:lpstr>
      <vt:lpstr>Another example</vt:lpstr>
      <vt:lpstr>Yet another example…</vt:lpstr>
      <vt:lpstr>Classifying in higher dimensions</vt:lpstr>
      <vt:lpstr>Classifying in higher dimensions #2</vt:lpstr>
      <vt:lpstr>The inner product</vt:lpstr>
      <vt:lpstr>The “kernel trick”</vt:lpstr>
      <vt:lpstr>The effect of the “kernel trick”</vt:lpstr>
      <vt:lpstr>Kernel functions</vt:lpstr>
      <vt:lpstr>Kernel function example</vt:lpstr>
      <vt:lpstr>Kernel functions in practice</vt:lpstr>
      <vt:lpstr>Kernel functions in practice #2</vt:lpstr>
      <vt:lpstr>The discriminant function</vt:lpstr>
      <vt:lpstr>The discriminant function #2</vt:lpstr>
      <vt:lpstr>The discriminant function #3</vt:lpstr>
      <vt:lpstr>Example – The XOR problem</vt:lpstr>
      <vt:lpstr>Example – The XOR problem #2</vt:lpstr>
      <vt:lpstr>Example – The XOR problem #3</vt:lpstr>
      <vt:lpstr>Example – RBF kernel</vt:lpstr>
      <vt:lpstr>Multi-class SVM</vt:lpstr>
      <vt:lpstr>Further SVM extensions</vt:lpstr>
      <vt:lpstr>SVM – Summary</vt:lpstr>
      <vt:lpstr>SVM – Summary #2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1706</cp:revision>
  <cp:lastPrinted>2022-01-27T10:06:07Z</cp:lastPrinted>
  <dcterms:created xsi:type="dcterms:W3CDTF">2008-09-10T10:17:38Z</dcterms:created>
  <dcterms:modified xsi:type="dcterms:W3CDTF">2023-04-21T09:48:31Z</dcterms:modified>
</cp:coreProperties>
</file>